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handoutMasterIdLst>
    <p:handoutMasterId r:id="rId36"/>
  </p:handoutMasterIdLst>
  <p:sldIdLst>
    <p:sldId id="264" r:id="rId2"/>
    <p:sldId id="295" r:id="rId3"/>
    <p:sldId id="300" r:id="rId4"/>
    <p:sldId id="298" r:id="rId5"/>
    <p:sldId id="322" r:id="rId6"/>
    <p:sldId id="320" r:id="rId7"/>
    <p:sldId id="321" r:id="rId8"/>
    <p:sldId id="299" r:id="rId9"/>
    <p:sldId id="302" r:id="rId10"/>
    <p:sldId id="316" r:id="rId11"/>
    <p:sldId id="307" r:id="rId12"/>
    <p:sldId id="308" r:id="rId13"/>
    <p:sldId id="313" r:id="rId14"/>
    <p:sldId id="309" r:id="rId15"/>
    <p:sldId id="267" r:id="rId16"/>
    <p:sldId id="271" r:id="rId17"/>
    <p:sldId id="272" r:id="rId18"/>
    <p:sldId id="273" r:id="rId19"/>
    <p:sldId id="274" r:id="rId20"/>
    <p:sldId id="275" r:id="rId21"/>
    <p:sldId id="276" r:id="rId22"/>
    <p:sldId id="314" r:id="rId23"/>
    <p:sldId id="290" r:id="rId24"/>
    <p:sldId id="289" r:id="rId25"/>
    <p:sldId id="317" r:id="rId26"/>
    <p:sldId id="292" r:id="rId27"/>
    <p:sldId id="293" r:id="rId28"/>
    <p:sldId id="312" r:id="rId29"/>
    <p:sldId id="318" r:id="rId30"/>
    <p:sldId id="319" r:id="rId31"/>
    <p:sldId id="315" r:id="rId32"/>
    <p:sldId id="294" r:id="rId33"/>
    <p:sldId id="287" r:id="rId3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336">
          <p15:clr>
            <a:srgbClr val="A4A3A4"/>
          </p15:clr>
        </p15:guide>
        <p15:guide id="5" orient="horz" pos="1920">
          <p15:clr>
            <a:srgbClr val="A4A3A4"/>
          </p15:clr>
        </p15:guide>
        <p15:guide id="6" orient="horz" pos="3984">
          <p15:clr>
            <a:srgbClr val="A4A3A4"/>
          </p15:clr>
        </p15:guide>
        <p15:guide id="7" orient="horz" pos="1152">
          <p15:clr>
            <a:srgbClr val="A4A3A4"/>
          </p15:clr>
        </p15:guide>
        <p15:guide id="8" pos="3839">
          <p15:clr>
            <a:srgbClr val="A4A3A4"/>
          </p15:clr>
        </p15:guide>
        <p15:guide id="9" pos="671">
          <p15:clr>
            <a:srgbClr val="A4A3A4"/>
          </p15:clr>
        </p15:guide>
        <p15:guide id="10" pos="7007">
          <p15:clr>
            <a:srgbClr val="A4A3A4"/>
          </p15:clr>
        </p15:guide>
        <p15:guide id="11" pos="6143">
          <p15:clr>
            <a:srgbClr val="A4A3A4"/>
          </p15:clr>
        </p15:guide>
        <p15:guide id="12" pos="3263">
          <p15:clr>
            <a:srgbClr val="A4A3A4"/>
          </p15:clr>
        </p15:guide>
        <p15:guide id="13" pos="7391">
          <p15:clr>
            <a:srgbClr val="A4A3A4"/>
          </p15:clr>
        </p15:guide>
        <p15:guide id="14" pos="36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8945" autoAdjust="0"/>
  </p:normalViewPr>
  <p:slideViewPr>
    <p:cSldViewPr showGuides="1">
      <p:cViewPr varScale="1">
        <p:scale>
          <a:sx n="68" d="100"/>
          <a:sy n="68" d="100"/>
        </p:scale>
        <p:origin x="951" y="51"/>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934"/>
    </p:cViewPr>
  </p:sorterViewPr>
  <p:notesViewPr>
    <p:cSldViewPr showGuides="1">
      <p:cViewPr varScale="1">
        <p:scale>
          <a:sx n="76" d="100"/>
          <a:sy n="76" d="100"/>
        </p:scale>
        <p:origin x="168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11/2/2018</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11/2/2018</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a:t>
            </a:r>
          </a:p>
        </p:txBody>
      </p:sp>
      <p:sp>
        <p:nvSpPr>
          <p:cNvPr id="4" name="Slide Number Placeholder 3"/>
          <p:cNvSpPr>
            <a:spLocks noGrp="1"/>
          </p:cNvSpPr>
          <p:nvPr>
            <p:ph type="sldNum" sz="quarter" idx="10"/>
          </p:nvPr>
        </p:nvSpPr>
        <p:spPr/>
        <p:txBody>
          <a:bodyPr/>
          <a:lstStyle/>
          <a:p>
            <a:fld id="{6BB98AFB-CB0D-4DFE-87B9-B4B0D0DE73CD}" type="slidenum">
              <a:rPr lang="en-US" smtClean="0"/>
              <a:t>1</a:t>
            </a:fld>
            <a:endParaRPr lang="en-US" dirty="0"/>
          </a:p>
        </p:txBody>
      </p:sp>
    </p:spTree>
    <p:extLst>
      <p:ext uri="{BB962C8B-B14F-4D97-AF65-F5344CB8AC3E}">
        <p14:creationId xmlns:p14="http://schemas.microsoft.com/office/powerpoint/2010/main" val="653049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RN</a:t>
            </a:r>
          </a:p>
        </p:txBody>
      </p:sp>
      <p:sp>
        <p:nvSpPr>
          <p:cNvPr id="4" name="Slide Number Placeholder 3"/>
          <p:cNvSpPr>
            <a:spLocks noGrp="1"/>
          </p:cNvSpPr>
          <p:nvPr>
            <p:ph type="sldNum" sz="quarter" idx="10"/>
          </p:nvPr>
        </p:nvSpPr>
        <p:spPr/>
        <p:txBody>
          <a:bodyPr/>
          <a:lstStyle/>
          <a:p>
            <a:fld id="{6BB98AFB-CB0D-4DFE-87B9-B4B0D0DE73CD}" type="slidenum">
              <a:rPr lang="en-US" smtClean="0"/>
              <a:t>11</a:t>
            </a:fld>
            <a:endParaRPr lang="en-US" dirty="0"/>
          </a:p>
        </p:txBody>
      </p:sp>
    </p:spTree>
    <p:extLst>
      <p:ext uri="{BB962C8B-B14F-4D97-AF65-F5344CB8AC3E}">
        <p14:creationId xmlns:p14="http://schemas.microsoft.com/office/powerpoint/2010/main" val="4145964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RN</a:t>
            </a:r>
          </a:p>
        </p:txBody>
      </p:sp>
      <p:sp>
        <p:nvSpPr>
          <p:cNvPr id="4" name="Slide Number Placeholder 3"/>
          <p:cNvSpPr>
            <a:spLocks noGrp="1"/>
          </p:cNvSpPr>
          <p:nvPr>
            <p:ph type="sldNum" sz="quarter" idx="10"/>
          </p:nvPr>
        </p:nvSpPr>
        <p:spPr/>
        <p:txBody>
          <a:bodyPr/>
          <a:lstStyle/>
          <a:p>
            <a:fld id="{6BB98AFB-CB0D-4DFE-87B9-B4B0D0DE73CD}" type="slidenum">
              <a:rPr lang="en-US" smtClean="0"/>
              <a:t>12</a:t>
            </a:fld>
            <a:endParaRPr lang="en-US" dirty="0"/>
          </a:p>
        </p:txBody>
      </p:sp>
    </p:spTree>
    <p:extLst>
      <p:ext uri="{BB962C8B-B14F-4D97-AF65-F5344CB8AC3E}">
        <p14:creationId xmlns:p14="http://schemas.microsoft.com/office/powerpoint/2010/main" val="3470894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RN</a:t>
            </a:r>
          </a:p>
        </p:txBody>
      </p:sp>
      <p:sp>
        <p:nvSpPr>
          <p:cNvPr id="4" name="Slide Number Placeholder 3"/>
          <p:cNvSpPr>
            <a:spLocks noGrp="1"/>
          </p:cNvSpPr>
          <p:nvPr>
            <p:ph type="sldNum" sz="quarter" idx="10"/>
          </p:nvPr>
        </p:nvSpPr>
        <p:spPr/>
        <p:txBody>
          <a:bodyPr/>
          <a:lstStyle/>
          <a:p>
            <a:fld id="{6BB98AFB-CB0D-4DFE-87B9-B4B0D0DE73CD}" type="slidenum">
              <a:rPr lang="en-US" smtClean="0"/>
              <a:t>13</a:t>
            </a:fld>
            <a:endParaRPr lang="en-US" dirty="0"/>
          </a:p>
        </p:txBody>
      </p:sp>
    </p:spTree>
    <p:extLst>
      <p:ext uri="{BB962C8B-B14F-4D97-AF65-F5344CB8AC3E}">
        <p14:creationId xmlns:p14="http://schemas.microsoft.com/office/powerpoint/2010/main" val="2758755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RN</a:t>
            </a:r>
          </a:p>
        </p:txBody>
      </p:sp>
      <p:sp>
        <p:nvSpPr>
          <p:cNvPr id="4" name="Slide Number Placeholder 3"/>
          <p:cNvSpPr>
            <a:spLocks noGrp="1"/>
          </p:cNvSpPr>
          <p:nvPr>
            <p:ph type="sldNum" sz="quarter" idx="10"/>
          </p:nvPr>
        </p:nvSpPr>
        <p:spPr/>
        <p:txBody>
          <a:bodyPr/>
          <a:lstStyle/>
          <a:p>
            <a:fld id="{6BB98AFB-CB0D-4DFE-87B9-B4B0D0DE73CD}" type="slidenum">
              <a:rPr lang="en-US" smtClean="0"/>
              <a:t>14</a:t>
            </a:fld>
            <a:endParaRPr lang="en-US" dirty="0"/>
          </a:p>
        </p:txBody>
      </p:sp>
    </p:spTree>
    <p:extLst>
      <p:ext uri="{BB962C8B-B14F-4D97-AF65-F5344CB8AC3E}">
        <p14:creationId xmlns:p14="http://schemas.microsoft.com/office/powerpoint/2010/main" val="3921161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RN</a:t>
            </a:r>
          </a:p>
        </p:txBody>
      </p:sp>
      <p:sp>
        <p:nvSpPr>
          <p:cNvPr id="4" name="Slide Number Placeholder 3"/>
          <p:cNvSpPr>
            <a:spLocks noGrp="1"/>
          </p:cNvSpPr>
          <p:nvPr>
            <p:ph type="sldNum" sz="quarter" idx="10"/>
          </p:nvPr>
        </p:nvSpPr>
        <p:spPr/>
        <p:txBody>
          <a:bodyPr/>
          <a:lstStyle/>
          <a:p>
            <a:fld id="{6BB98AFB-CB0D-4DFE-87B9-B4B0D0DE73CD}" type="slidenum">
              <a:rPr lang="en-US" smtClean="0"/>
              <a:t>15</a:t>
            </a:fld>
            <a:endParaRPr lang="en-US" dirty="0"/>
          </a:p>
        </p:txBody>
      </p:sp>
    </p:spTree>
    <p:extLst>
      <p:ext uri="{BB962C8B-B14F-4D97-AF65-F5344CB8AC3E}">
        <p14:creationId xmlns:p14="http://schemas.microsoft.com/office/powerpoint/2010/main" val="4294241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RN</a:t>
            </a:r>
          </a:p>
        </p:txBody>
      </p:sp>
      <p:sp>
        <p:nvSpPr>
          <p:cNvPr id="4" name="Slide Number Placeholder 3"/>
          <p:cNvSpPr>
            <a:spLocks noGrp="1"/>
          </p:cNvSpPr>
          <p:nvPr>
            <p:ph type="sldNum" sz="quarter" idx="10"/>
          </p:nvPr>
        </p:nvSpPr>
        <p:spPr/>
        <p:txBody>
          <a:bodyPr/>
          <a:lstStyle/>
          <a:p>
            <a:fld id="{6BB98AFB-CB0D-4DFE-87B9-B4B0D0DE73CD}" type="slidenum">
              <a:rPr lang="en-US" smtClean="0"/>
              <a:t>16</a:t>
            </a:fld>
            <a:endParaRPr lang="en-US" dirty="0"/>
          </a:p>
        </p:txBody>
      </p:sp>
    </p:spTree>
    <p:extLst>
      <p:ext uri="{BB962C8B-B14F-4D97-AF65-F5344CB8AC3E}">
        <p14:creationId xmlns:p14="http://schemas.microsoft.com/office/powerpoint/2010/main" val="3421834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RN</a:t>
            </a:r>
          </a:p>
        </p:txBody>
      </p:sp>
      <p:sp>
        <p:nvSpPr>
          <p:cNvPr id="4" name="Slide Number Placeholder 3"/>
          <p:cNvSpPr>
            <a:spLocks noGrp="1"/>
          </p:cNvSpPr>
          <p:nvPr>
            <p:ph type="sldNum" sz="quarter" idx="10"/>
          </p:nvPr>
        </p:nvSpPr>
        <p:spPr/>
        <p:txBody>
          <a:bodyPr/>
          <a:lstStyle/>
          <a:p>
            <a:fld id="{6BB98AFB-CB0D-4DFE-87B9-B4B0D0DE73CD}" type="slidenum">
              <a:rPr lang="en-US" smtClean="0"/>
              <a:t>17</a:t>
            </a:fld>
            <a:endParaRPr lang="en-US" dirty="0"/>
          </a:p>
        </p:txBody>
      </p:sp>
    </p:spTree>
    <p:extLst>
      <p:ext uri="{BB962C8B-B14F-4D97-AF65-F5344CB8AC3E}">
        <p14:creationId xmlns:p14="http://schemas.microsoft.com/office/powerpoint/2010/main" val="1144722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RN</a:t>
            </a:r>
          </a:p>
        </p:txBody>
      </p:sp>
      <p:sp>
        <p:nvSpPr>
          <p:cNvPr id="4" name="Slide Number Placeholder 3"/>
          <p:cNvSpPr>
            <a:spLocks noGrp="1"/>
          </p:cNvSpPr>
          <p:nvPr>
            <p:ph type="sldNum" sz="quarter" idx="10"/>
          </p:nvPr>
        </p:nvSpPr>
        <p:spPr/>
        <p:txBody>
          <a:bodyPr/>
          <a:lstStyle/>
          <a:p>
            <a:fld id="{6BB98AFB-CB0D-4DFE-87B9-B4B0D0DE73CD}" type="slidenum">
              <a:rPr lang="en-US" smtClean="0"/>
              <a:t>18</a:t>
            </a:fld>
            <a:endParaRPr lang="en-US" dirty="0"/>
          </a:p>
        </p:txBody>
      </p:sp>
    </p:spTree>
    <p:extLst>
      <p:ext uri="{BB962C8B-B14F-4D97-AF65-F5344CB8AC3E}">
        <p14:creationId xmlns:p14="http://schemas.microsoft.com/office/powerpoint/2010/main" val="4036057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RN</a:t>
            </a:r>
          </a:p>
        </p:txBody>
      </p:sp>
      <p:sp>
        <p:nvSpPr>
          <p:cNvPr id="4" name="Slide Number Placeholder 3"/>
          <p:cNvSpPr>
            <a:spLocks noGrp="1"/>
          </p:cNvSpPr>
          <p:nvPr>
            <p:ph type="sldNum" sz="quarter" idx="10"/>
          </p:nvPr>
        </p:nvSpPr>
        <p:spPr/>
        <p:txBody>
          <a:bodyPr/>
          <a:lstStyle/>
          <a:p>
            <a:fld id="{6BB98AFB-CB0D-4DFE-87B9-B4B0D0DE73CD}" type="slidenum">
              <a:rPr lang="en-US" smtClean="0"/>
              <a:t>19</a:t>
            </a:fld>
            <a:endParaRPr lang="en-US" dirty="0"/>
          </a:p>
        </p:txBody>
      </p:sp>
    </p:spTree>
    <p:extLst>
      <p:ext uri="{BB962C8B-B14F-4D97-AF65-F5344CB8AC3E}">
        <p14:creationId xmlns:p14="http://schemas.microsoft.com/office/powerpoint/2010/main" val="1734588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RN</a:t>
            </a:r>
          </a:p>
        </p:txBody>
      </p:sp>
      <p:sp>
        <p:nvSpPr>
          <p:cNvPr id="4" name="Slide Number Placeholder 3"/>
          <p:cNvSpPr>
            <a:spLocks noGrp="1"/>
          </p:cNvSpPr>
          <p:nvPr>
            <p:ph type="sldNum" sz="quarter" idx="10"/>
          </p:nvPr>
        </p:nvSpPr>
        <p:spPr/>
        <p:txBody>
          <a:bodyPr/>
          <a:lstStyle/>
          <a:p>
            <a:fld id="{6BB98AFB-CB0D-4DFE-87B9-B4B0D0DE73CD}" type="slidenum">
              <a:rPr lang="en-US" smtClean="0"/>
              <a:t>20</a:t>
            </a:fld>
            <a:endParaRPr lang="en-US" dirty="0"/>
          </a:p>
        </p:txBody>
      </p:sp>
    </p:spTree>
    <p:extLst>
      <p:ext uri="{BB962C8B-B14F-4D97-AF65-F5344CB8AC3E}">
        <p14:creationId xmlns:p14="http://schemas.microsoft.com/office/powerpoint/2010/main" val="331686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a:t>
            </a:r>
          </a:p>
        </p:txBody>
      </p:sp>
      <p:sp>
        <p:nvSpPr>
          <p:cNvPr id="4" name="Slide Number Placeholder 3"/>
          <p:cNvSpPr>
            <a:spLocks noGrp="1"/>
          </p:cNvSpPr>
          <p:nvPr>
            <p:ph type="sldNum" sz="quarter" idx="10"/>
          </p:nvPr>
        </p:nvSpPr>
        <p:spPr/>
        <p:txBody>
          <a:bodyPr/>
          <a:lstStyle/>
          <a:p>
            <a:fld id="{6BB98AFB-CB0D-4DFE-87B9-B4B0D0DE73CD}" type="slidenum">
              <a:rPr lang="en-US" smtClean="0"/>
              <a:t>2</a:t>
            </a:fld>
            <a:endParaRPr lang="en-US" dirty="0"/>
          </a:p>
        </p:txBody>
      </p:sp>
    </p:spTree>
    <p:extLst>
      <p:ext uri="{BB962C8B-B14F-4D97-AF65-F5344CB8AC3E}">
        <p14:creationId xmlns:p14="http://schemas.microsoft.com/office/powerpoint/2010/main" val="442701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RN</a:t>
            </a:r>
          </a:p>
        </p:txBody>
      </p:sp>
      <p:sp>
        <p:nvSpPr>
          <p:cNvPr id="4" name="Slide Number Placeholder 3"/>
          <p:cNvSpPr>
            <a:spLocks noGrp="1"/>
          </p:cNvSpPr>
          <p:nvPr>
            <p:ph type="sldNum" sz="quarter" idx="10"/>
          </p:nvPr>
        </p:nvSpPr>
        <p:spPr/>
        <p:txBody>
          <a:bodyPr/>
          <a:lstStyle/>
          <a:p>
            <a:fld id="{6BB98AFB-CB0D-4DFE-87B9-B4B0D0DE73CD}" type="slidenum">
              <a:rPr lang="en-US" smtClean="0"/>
              <a:t>21</a:t>
            </a:fld>
            <a:endParaRPr lang="en-US" dirty="0"/>
          </a:p>
        </p:txBody>
      </p:sp>
    </p:spTree>
    <p:extLst>
      <p:ext uri="{BB962C8B-B14F-4D97-AF65-F5344CB8AC3E}">
        <p14:creationId xmlns:p14="http://schemas.microsoft.com/office/powerpoint/2010/main" val="3011994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In this step, by accessing the Twitter Application Programming Interface (API), we wrote a Python code using Python 2.7 to fetch all Twitter stream that contains at least one of the targeted keys mentioned in Step One.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a:t>
            </a:r>
            <a:r>
              <a:rPr lang="en-US" b="1" dirty="0"/>
              <a:t> The Financial Industry Business Ontology (FIBO): </a:t>
            </a:r>
            <a:r>
              <a:rPr lang="en-US" dirty="0"/>
              <a:t>After data collection, aggregation and preprocessing, we search the databases for data structures which fill the slots of the frame for government bonds developed from the FIBO ontology (</a:t>
            </a:r>
            <a:r>
              <a:rPr lang="en-US" dirty="0" err="1"/>
              <a:t>Nvivo</a:t>
            </a:r>
            <a:r>
              <a:rPr lang="en-US" dirty="0"/>
              <a:t>).</a:t>
            </a:r>
          </a:p>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22</a:t>
            </a:fld>
            <a:endParaRPr lang="en-US" dirty="0"/>
          </a:p>
        </p:txBody>
      </p:sp>
    </p:spTree>
    <p:extLst>
      <p:ext uri="{BB962C8B-B14F-4D97-AF65-F5344CB8AC3E}">
        <p14:creationId xmlns:p14="http://schemas.microsoft.com/office/powerpoint/2010/main" val="2075537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ZA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The PATH table stored in MySQL workbench. The following Figure shows a screenshot of part of the PATH table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kern="1200" dirty="0">
                <a:solidFill>
                  <a:schemeClr val="tx1"/>
                </a:solidFill>
                <a:effectLst/>
                <a:latin typeface="+mn-lt"/>
                <a:ea typeface="+mn-ea"/>
                <a:cs typeface="+mn-cs"/>
              </a:rPr>
              <a:t>The PANYNJ, MTA, PATH table schemas stored in our database.</a:t>
            </a:r>
            <a:endParaRPr lang="en-US" dirty="0"/>
          </a:p>
        </p:txBody>
      </p:sp>
      <p:sp>
        <p:nvSpPr>
          <p:cNvPr id="4" name="Slide Number Placeholder 3"/>
          <p:cNvSpPr>
            <a:spLocks noGrp="1"/>
          </p:cNvSpPr>
          <p:nvPr>
            <p:ph type="sldNum" sz="quarter" idx="10"/>
          </p:nvPr>
        </p:nvSpPr>
        <p:spPr/>
        <p:txBody>
          <a:bodyPr/>
          <a:lstStyle/>
          <a:p>
            <a:fld id="{C1FC0DF7-6DE5-4E64-BA0E-A46CC7DD8C5C}" type="slidenum">
              <a:rPr lang="en-US" smtClean="0"/>
              <a:t>23</a:t>
            </a:fld>
            <a:endParaRPr lang="en-US"/>
          </a:p>
        </p:txBody>
      </p:sp>
    </p:spTree>
    <p:extLst>
      <p:ext uri="{BB962C8B-B14F-4D97-AF65-F5344CB8AC3E}">
        <p14:creationId xmlns:p14="http://schemas.microsoft.com/office/powerpoint/2010/main" val="3827944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ZA</a:t>
            </a:r>
          </a:p>
          <a:p>
            <a:pPr marL="171450" indent="-171450">
              <a:buFontTx/>
              <a:buChar char="-"/>
            </a:pPr>
            <a:r>
              <a:rPr lang="en-US" sz="1200" kern="1200" dirty="0">
                <a:solidFill>
                  <a:schemeClr val="tx1"/>
                </a:solidFill>
                <a:effectLst/>
                <a:latin typeface="+mn-lt"/>
                <a:ea typeface="+mn-ea"/>
                <a:cs typeface="+mn-cs"/>
              </a:rPr>
              <a:t>Proposed FIBO-Twitter framework.</a:t>
            </a:r>
            <a:endParaRPr lang="en-US" dirty="0"/>
          </a:p>
        </p:txBody>
      </p:sp>
      <p:sp>
        <p:nvSpPr>
          <p:cNvPr id="4" name="Slide Number Placeholder 3"/>
          <p:cNvSpPr>
            <a:spLocks noGrp="1"/>
          </p:cNvSpPr>
          <p:nvPr>
            <p:ph type="sldNum" sz="quarter" idx="10"/>
          </p:nvPr>
        </p:nvSpPr>
        <p:spPr/>
        <p:txBody>
          <a:bodyPr/>
          <a:lstStyle/>
          <a:p>
            <a:fld id="{C1FC0DF7-6DE5-4E64-BA0E-A46CC7DD8C5C}" type="slidenum">
              <a:rPr lang="en-US" smtClean="0"/>
              <a:t>24</a:t>
            </a:fld>
            <a:endParaRPr lang="en-US"/>
          </a:p>
        </p:txBody>
      </p:sp>
    </p:spTree>
    <p:extLst>
      <p:ext uri="{BB962C8B-B14F-4D97-AF65-F5344CB8AC3E}">
        <p14:creationId xmlns:p14="http://schemas.microsoft.com/office/powerpoint/2010/main" val="3669900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ZA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After the data aggregation and preprocessing during the period from 1/29/2018 to 8/27/2018, the intermediate datasets consist of the following:</a:t>
            </a:r>
          </a:p>
          <a:p>
            <a:endParaRPr lang="en-US" dirty="0"/>
          </a:p>
        </p:txBody>
      </p:sp>
      <p:sp>
        <p:nvSpPr>
          <p:cNvPr id="4" name="Slide Number Placeholder 3"/>
          <p:cNvSpPr>
            <a:spLocks noGrp="1"/>
          </p:cNvSpPr>
          <p:nvPr>
            <p:ph type="sldNum" sz="quarter" idx="10"/>
          </p:nvPr>
        </p:nvSpPr>
        <p:spPr/>
        <p:txBody>
          <a:bodyPr/>
          <a:lstStyle/>
          <a:p>
            <a:fld id="{C1FC0DF7-6DE5-4E64-BA0E-A46CC7DD8C5C}" type="slidenum">
              <a:rPr lang="en-US" smtClean="0"/>
              <a:t>25</a:t>
            </a:fld>
            <a:endParaRPr lang="en-US"/>
          </a:p>
        </p:txBody>
      </p:sp>
    </p:spTree>
    <p:extLst>
      <p:ext uri="{BB962C8B-B14F-4D97-AF65-F5344CB8AC3E}">
        <p14:creationId xmlns:p14="http://schemas.microsoft.com/office/powerpoint/2010/main" val="2633883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ZA .. We did some initial testing/search..</a:t>
            </a:r>
          </a:p>
          <a:p>
            <a:pPr marL="171450" indent="-171450">
              <a:buFontTx/>
              <a:buChar char="-"/>
            </a:pPr>
            <a:r>
              <a:rPr lang="en-US" dirty="0"/>
              <a:t>we tried to search for some threads from Twitter feeds using keywords. We searched for the terms ‘Bond’, ‘Funds’, ‘Trustees’ from PANYNJ and MTA streams, </a:t>
            </a:r>
          </a:p>
        </p:txBody>
      </p:sp>
      <p:sp>
        <p:nvSpPr>
          <p:cNvPr id="4" name="Slide Number Placeholder 3"/>
          <p:cNvSpPr>
            <a:spLocks noGrp="1"/>
          </p:cNvSpPr>
          <p:nvPr>
            <p:ph type="sldNum" sz="quarter" idx="10"/>
          </p:nvPr>
        </p:nvSpPr>
        <p:spPr/>
        <p:txBody>
          <a:bodyPr/>
          <a:lstStyle/>
          <a:p>
            <a:fld id="{C1FC0DF7-6DE5-4E64-BA0E-A46CC7DD8C5C}" type="slidenum">
              <a:rPr lang="en-US" smtClean="0"/>
              <a:t>26</a:t>
            </a:fld>
            <a:endParaRPr lang="en-US"/>
          </a:p>
        </p:txBody>
      </p:sp>
    </p:spTree>
    <p:extLst>
      <p:ext uri="{BB962C8B-B14F-4D97-AF65-F5344CB8AC3E}">
        <p14:creationId xmlns:p14="http://schemas.microsoft.com/office/powerpoint/2010/main" val="3943866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ZA</a:t>
            </a:r>
          </a:p>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27</a:t>
            </a:fld>
            <a:endParaRPr lang="en-US" dirty="0"/>
          </a:p>
        </p:txBody>
      </p:sp>
    </p:spTree>
    <p:extLst>
      <p:ext uri="{BB962C8B-B14F-4D97-AF65-F5344CB8AC3E}">
        <p14:creationId xmlns:p14="http://schemas.microsoft.com/office/powerpoint/2010/main" val="1932252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ZA</a:t>
            </a:r>
          </a:p>
          <a:p>
            <a:pPr marL="171450" indent="-171450">
              <a:buFontTx/>
              <a:buChar char="-"/>
            </a:pPr>
            <a:r>
              <a:rPr lang="en-US" sz="1200" kern="1200" dirty="0">
                <a:solidFill>
                  <a:schemeClr val="tx1"/>
                </a:solidFill>
                <a:effectLst/>
                <a:latin typeface="+mn-lt"/>
                <a:ea typeface="+mn-ea"/>
                <a:cs typeface="+mn-cs"/>
              </a:rPr>
              <a:t>In our experiment, we derive the following frame and slots terms and their synonyms from the FIBO ontology Municipal Bonds Full</a:t>
            </a:r>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28</a:t>
            </a:fld>
            <a:endParaRPr lang="en-US" dirty="0"/>
          </a:p>
        </p:txBody>
      </p:sp>
    </p:spTree>
    <p:extLst>
      <p:ext uri="{BB962C8B-B14F-4D97-AF65-F5344CB8AC3E}">
        <p14:creationId xmlns:p14="http://schemas.microsoft.com/office/powerpoint/2010/main" val="2210620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ZA</a:t>
            </a:r>
          </a:p>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29</a:t>
            </a:fld>
            <a:endParaRPr lang="en-US" dirty="0"/>
          </a:p>
        </p:txBody>
      </p:sp>
    </p:spTree>
    <p:extLst>
      <p:ext uri="{BB962C8B-B14F-4D97-AF65-F5344CB8AC3E}">
        <p14:creationId xmlns:p14="http://schemas.microsoft.com/office/powerpoint/2010/main" val="1932252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baseline="0" dirty="0">
                <a:solidFill>
                  <a:schemeClr val="tx1"/>
                </a:solidFill>
                <a:latin typeface="+mn-lt"/>
                <a:ea typeface="+mn-ea"/>
                <a:cs typeface="+mn-cs"/>
              </a:rPr>
              <a:t>We need to formalize the municipal bonds-type frames taken from FIBO as shown in Table7. </a:t>
            </a:r>
          </a:p>
          <a:p>
            <a:pPr marL="171450" indent="-171450">
              <a:buFontTx/>
              <a:buChar char="-"/>
            </a:pPr>
            <a:r>
              <a:rPr lang="en-US" sz="1200" b="0" i="0" u="none" strike="noStrike" kern="1200" baseline="0" dirty="0">
                <a:solidFill>
                  <a:schemeClr val="tx1"/>
                </a:solidFill>
                <a:latin typeface="+mn-lt"/>
                <a:ea typeface="+mn-ea"/>
                <a:cs typeface="+mn-cs"/>
              </a:rPr>
              <a:t>This is how we construct the frames .. To test our hypothesis …  </a:t>
            </a:r>
          </a:p>
          <a:p>
            <a:pPr marL="171450" indent="-171450">
              <a:buFontTx/>
              <a:buChar char="-"/>
            </a:pPr>
            <a:r>
              <a:rPr lang="en-US" sz="1200" b="0" i="0" u="none" strike="noStrike" kern="1200" baseline="0" dirty="0">
                <a:solidFill>
                  <a:schemeClr val="tx1"/>
                </a:solidFill>
                <a:latin typeface="+mn-lt"/>
                <a:ea typeface="+mn-ea"/>
                <a:cs typeface="+mn-cs"/>
              </a:rPr>
              <a:t>We give each slot a number and then we construct the relationship to test the hypothesis..</a:t>
            </a:r>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US" smtClean="0"/>
              <a:t>30</a:t>
            </a:fld>
            <a:endParaRPr lang="en-US" dirty="0"/>
          </a:p>
        </p:txBody>
      </p:sp>
    </p:spTree>
    <p:extLst>
      <p:ext uri="{BB962C8B-B14F-4D97-AF65-F5344CB8AC3E}">
        <p14:creationId xmlns:p14="http://schemas.microsoft.com/office/powerpoint/2010/main" val="95318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a:t>
            </a:r>
          </a:p>
        </p:txBody>
      </p:sp>
      <p:sp>
        <p:nvSpPr>
          <p:cNvPr id="4" name="Slide Number Placeholder 3"/>
          <p:cNvSpPr>
            <a:spLocks noGrp="1"/>
          </p:cNvSpPr>
          <p:nvPr>
            <p:ph type="sldNum" sz="quarter" idx="10"/>
          </p:nvPr>
        </p:nvSpPr>
        <p:spPr/>
        <p:txBody>
          <a:bodyPr/>
          <a:lstStyle/>
          <a:p>
            <a:fld id="{6BB98AFB-CB0D-4DFE-87B9-B4B0D0DE73CD}" type="slidenum">
              <a:rPr lang="en-US" smtClean="0"/>
              <a:t>3</a:t>
            </a:fld>
            <a:endParaRPr lang="en-US" dirty="0"/>
          </a:p>
        </p:txBody>
      </p:sp>
    </p:spTree>
    <p:extLst>
      <p:ext uri="{BB962C8B-B14F-4D97-AF65-F5344CB8AC3E}">
        <p14:creationId xmlns:p14="http://schemas.microsoft.com/office/powerpoint/2010/main" val="2337513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a:t>
            </a:r>
          </a:p>
        </p:txBody>
      </p:sp>
      <p:sp>
        <p:nvSpPr>
          <p:cNvPr id="4" name="Slide Number Placeholder 3"/>
          <p:cNvSpPr>
            <a:spLocks noGrp="1"/>
          </p:cNvSpPr>
          <p:nvPr>
            <p:ph type="sldNum" sz="quarter" idx="10"/>
          </p:nvPr>
        </p:nvSpPr>
        <p:spPr/>
        <p:txBody>
          <a:bodyPr/>
          <a:lstStyle/>
          <a:p>
            <a:fld id="{6BB98AFB-CB0D-4DFE-87B9-B4B0D0DE73CD}" type="slidenum">
              <a:rPr lang="en-US" smtClean="0"/>
              <a:t>31</a:t>
            </a:fld>
            <a:endParaRPr lang="en-US" dirty="0"/>
          </a:p>
        </p:txBody>
      </p:sp>
    </p:spTree>
    <p:extLst>
      <p:ext uri="{BB962C8B-B14F-4D97-AF65-F5344CB8AC3E}">
        <p14:creationId xmlns:p14="http://schemas.microsoft.com/office/powerpoint/2010/main" val="16066356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a:t>
            </a:r>
          </a:p>
        </p:txBody>
      </p:sp>
      <p:sp>
        <p:nvSpPr>
          <p:cNvPr id="4" name="Slide Number Placeholder 3"/>
          <p:cNvSpPr>
            <a:spLocks noGrp="1"/>
          </p:cNvSpPr>
          <p:nvPr>
            <p:ph type="sldNum" sz="quarter" idx="10"/>
          </p:nvPr>
        </p:nvSpPr>
        <p:spPr/>
        <p:txBody>
          <a:bodyPr/>
          <a:lstStyle/>
          <a:p>
            <a:fld id="{6BB98AFB-CB0D-4DFE-87B9-B4B0D0DE73CD}" type="slidenum">
              <a:rPr lang="en-US" smtClean="0"/>
              <a:t>32</a:t>
            </a:fld>
            <a:endParaRPr lang="en-US" dirty="0"/>
          </a:p>
        </p:txBody>
      </p:sp>
    </p:spTree>
    <p:extLst>
      <p:ext uri="{BB962C8B-B14F-4D97-AF65-F5344CB8AC3E}">
        <p14:creationId xmlns:p14="http://schemas.microsoft.com/office/powerpoint/2010/main" val="2205507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a:t>
            </a:r>
          </a:p>
        </p:txBody>
      </p:sp>
      <p:sp>
        <p:nvSpPr>
          <p:cNvPr id="4" name="Slide Number Placeholder 3"/>
          <p:cNvSpPr>
            <a:spLocks noGrp="1"/>
          </p:cNvSpPr>
          <p:nvPr>
            <p:ph type="sldNum" sz="quarter" idx="10"/>
          </p:nvPr>
        </p:nvSpPr>
        <p:spPr/>
        <p:txBody>
          <a:bodyPr/>
          <a:lstStyle/>
          <a:p>
            <a:fld id="{6BB98AFB-CB0D-4DFE-87B9-B4B0D0DE73CD}" type="slidenum">
              <a:rPr lang="en-US" smtClean="0"/>
              <a:t>33</a:t>
            </a:fld>
            <a:endParaRPr lang="en-US" dirty="0"/>
          </a:p>
        </p:txBody>
      </p:sp>
    </p:spTree>
    <p:extLst>
      <p:ext uri="{BB962C8B-B14F-4D97-AF65-F5344CB8AC3E}">
        <p14:creationId xmlns:p14="http://schemas.microsoft.com/office/powerpoint/2010/main" val="772499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a:t>
            </a:r>
          </a:p>
        </p:txBody>
      </p:sp>
      <p:sp>
        <p:nvSpPr>
          <p:cNvPr id="4" name="Slide Number Placeholder 3"/>
          <p:cNvSpPr>
            <a:spLocks noGrp="1"/>
          </p:cNvSpPr>
          <p:nvPr>
            <p:ph type="sldNum" sz="quarter" idx="10"/>
          </p:nvPr>
        </p:nvSpPr>
        <p:spPr/>
        <p:txBody>
          <a:bodyPr/>
          <a:lstStyle/>
          <a:p>
            <a:fld id="{6BB98AFB-CB0D-4DFE-87B9-B4B0D0DE73CD}" type="slidenum">
              <a:rPr lang="en-US" smtClean="0"/>
              <a:t>4</a:t>
            </a:fld>
            <a:endParaRPr lang="en-US" dirty="0"/>
          </a:p>
        </p:txBody>
      </p:sp>
    </p:spTree>
    <p:extLst>
      <p:ext uri="{BB962C8B-B14F-4D97-AF65-F5344CB8AC3E}">
        <p14:creationId xmlns:p14="http://schemas.microsoft.com/office/powerpoint/2010/main" val="2902185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design hypothesis, </a:t>
            </a:r>
          </a:p>
        </p:txBody>
      </p:sp>
      <p:sp>
        <p:nvSpPr>
          <p:cNvPr id="4" name="Slide Number Placeholder 3"/>
          <p:cNvSpPr>
            <a:spLocks noGrp="1"/>
          </p:cNvSpPr>
          <p:nvPr>
            <p:ph type="sldNum" sz="quarter" idx="5"/>
          </p:nvPr>
        </p:nvSpPr>
        <p:spPr/>
        <p:txBody>
          <a:bodyPr/>
          <a:lstStyle/>
          <a:p>
            <a:fld id="{6BB98AFB-CB0D-4DFE-87B9-B4B0D0DE73CD}" type="slidenum">
              <a:rPr lang="en-US" smtClean="0"/>
              <a:t>6</a:t>
            </a:fld>
            <a:endParaRPr lang="en-US" dirty="0"/>
          </a:p>
        </p:txBody>
      </p:sp>
    </p:spTree>
    <p:extLst>
      <p:ext uri="{BB962C8B-B14F-4D97-AF65-F5344CB8AC3E}">
        <p14:creationId xmlns:p14="http://schemas.microsoft.com/office/powerpoint/2010/main" val="2645135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dirty="0"/>
              <a:t>So, the question is what constitute or best constitute a frame?</a:t>
            </a:r>
          </a:p>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US" smtClean="0"/>
              <a:t>7</a:t>
            </a:fld>
            <a:endParaRPr lang="en-US" dirty="0"/>
          </a:p>
        </p:txBody>
      </p:sp>
    </p:spTree>
    <p:extLst>
      <p:ext uri="{BB962C8B-B14F-4D97-AF65-F5344CB8AC3E}">
        <p14:creationId xmlns:p14="http://schemas.microsoft.com/office/powerpoint/2010/main" val="119800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a:t>
            </a:r>
          </a:p>
        </p:txBody>
      </p:sp>
      <p:sp>
        <p:nvSpPr>
          <p:cNvPr id="4" name="Slide Number Placeholder 3"/>
          <p:cNvSpPr>
            <a:spLocks noGrp="1"/>
          </p:cNvSpPr>
          <p:nvPr>
            <p:ph type="sldNum" sz="quarter" idx="10"/>
          </p:nvPr>
        </p:nvSpPr>
        <p:spPr/>
        <p:txBody>
          <a:bodyPr/>
          <a:lstStyle/>
          <a:p>
            <a:fld id="{6BB98AFB-CB0D-4DFE-87B9-B4B0D0DE73CD}" type="slidenum">
              <a:rPr lang="en-US" smtClean="0"/>
              <a:t>8</a:t>
            </a:fld>
            <a:endParaRPr lang="en-US" dirty="0"/>
          </a:p>
        </p:txBody>
      </p:sp>
    </p:spTree>
    <p:extLst>
      <p:ext uri="{BB962C8B-B14F-4D97-AF65-F5344CB8AC3E}">
        <p14:creationId xmlns:p14="http://schemas.microsoft.com/office/powerpoint/2010/main" val="601307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a:t>
            </a:r>
          </a:p>
        </p:txBody>
      </p:sp>
      <p:sp>
        <p:nvSpPr>
          <p:cNvPr id="4" name="Slide Number Placeholder 3"/>
          <p:cNvSpPr>
            <a:spLocks noGrp="1"/>
          </p:cNvSpPr>
          <p:nvPr>
            <p:ph type="sldNum" sz="quarter" idx="10"/>
          </p:nvPr>
        </p:nvSpPr>
        <p:spPr/>
        <p:txBody>
          <a:bodyPr/>
          <a:lstStyle/>
          <a:p>
            <a:fld id="{6BB98AFB-CB0D-4DFE-87B9-B4B0D0DE73CD}" type="slidenum">
              <a:rPr lang="en-US" smtClean="0"/>
              <a:t>9</a:t>
            </a:fld>
            <a:endParaRPr lang="en-US" dirty="0"/>
          </a:p>
        </p:txBody>
      </p:sp>
    </p:spTree>
    <p:extLst>
      <p:ext uri="{BB962C8B-B14F-4D97-AF65-F5344CB8AC3E}">
        <p14:creationId xmlns:p14="http://schemas.microsoft.com/office/powerpoint/2010/main" val="1660971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 – let’s keep this slide in to provide some humor</a:t>
            </a:r>
          </a:p>
        </p:txBody>
      </p:sp>
      <p:sp>
        <p:nvSpPr>
          <p:cNvPr id="4" name="Slide Number Placeholder 3"/>
          <p:cNvSpPr>
            <a:spLocks noGrp="1"/>
          </p:cNvSpPr>
          <p:nvPr>
            <p:ph type="sldNum" sz="quarter" idx="10"/>
          </p:nvPr>
        </p:nvSpPr>
        <p:spPr/>
        <p:txBody>
          <a:bodyPr/>
          <a:lstStyle/>
          <a:p>
            <a:fld id="{6BB98AFB-CB0D-4DFE-87B9-B4B0D0DE73CD}" type="slidenum">
              <a:rPr lang="en-US" smtClean="0"/>
              <a:t>10</a:t>
            </a:fld>
            <a:endParaRPr lang="en-US" dirty="0"/>
          </a:p>
        </p:txBody>
      </p:sp>
    </p:spTree>
    <p:extLst>
      <p:ext uri="{BB962C8B-B14F-4D97-AF65-F5344CB8AC3E}">
        <p14:creationId xmlns:p14="http://schemas.microsoft.com/office/powerpoint/2010/main" val="3332590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4000">
                <a:solidFill>
                  <a:schemeClr val="accent1"/>
                </a:solidFill>
              </a:defRPr>
            </a:lvl1pPr>
          </a:lstStyle>
          <a:p>
            <a:r>
              <a:rPr lang="en-US" dirty="0"/>
              <a:t>Click to edit Master title style</a:t>
            </a:r>
            <a:endParaRPr dirty="0"/>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2" name="Footer Placeholder 11">
            <a:extLst>
              <a:ext uri="{FF2B5EF4-FFF2-40B4-BE49-F238E27FC236}">
                <a16:creationId xmlns:a16="http://schemas.microsoft.com/office/drawing/2014/main" id="{F9132669-4F7A-4B6E-9D4E-87ED2B1F39A4}"/>
              </a:ext>
            </a:extLst>
          </p:cNvPr>
          <p:cNvSpPr>
            <a:spLocks noGrp="1"/>
          </p:cNvSpPr>
          <p:nvPr>
            <p:ph type="ftr" sz="quarter" idx="11"/>
          </p:nvPr>
        </p:nvSpPr>
        <p:spPr/>
        <p:txBody>
          <a:bodyPr/>
          <a:lstStyle/>
          <a:p>
            <a:r>
              <a:rPr lang="en-US"/>
              <a:t>AAA Annual Meeting 2018, National Habor MD</a:t>
            </a:r>
            <a:endParaRPr lang="en-US" dirty="0"/>
          </a:p>
        </p:txBody>
      </p:sp>
      <p:sp>
        <p:nvSpPr>
          <p:cNvPr id="13" name="Slide Number Placeholder 12">
            <a:extLst>
              <a:ext uri="{FF2B5EF4-FFF2-40B4-BE49-F238E27FC236}">
                <a16:creationId xmlns:a16="http://schemas.microsoft.com/office/drawing/2014/main" id="{6688ED2D-7F12-4F21-A444-D0D50F60CA1B}"/>
              </a:ext>
            </a:extLst>
          </p:cNvPr>
          <p:cNvSpPr>
            <a:spLocks noGrp="1"/>
          </p:cNvSpPr>
          <p:nvPr>
            <p:ph type="sldNum" sz="quarter" idx="12"/>
          </p:nvPr>
        </p:nvSpPr>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29023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AAA Annual Meeting 2018, National Habor MD</a:t>
            </a:r>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284147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AAA Annual Meeting 2018, National Habor MD</a:t>
            </a:r>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213543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a:t>AAA Annual Meeting 2018, National Habor MD</a:t>
            </a:r>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3506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AAA Annual Meeting 2018, National Habor MD</a:t>
            </a:r>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292563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AAA Annual Meeting 2018, National Habor MD</a:t>
            </a:r>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12405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5211" y="533400"/>
            <a:ext cx="8686802" cy="10668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a:t>AAA Annual Meeting 2018, National Habor MD</a:t>
            </a:r>
            <a:endParaRPr lang="en-US" dirty="0"/>
          </a:p>
        </p:txBody>
      </p:sp>
      <p:sp>
        <p:nvSpPr>
          <p:cNvPr id="9" name="Slide Number Placeholder 8"/>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330154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a:t>AAA Annual Meeting 2018, National Habor MD</a:t>
            </a:r>
            <a:endParaRPr lang="en-US" dirty="0"/>
          </a:p>
        </p:txBody>
      </p:sp>
      <p:sp>
        <p:nvSpPr>
          <p:cNvPr id="5" name="Slide Number Placeholder 4"/>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137030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AAA Annual Meeting 2018, National Habor MD</a:t>
            </a:r>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308826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AAA Annual Meeting 2018, National Habor MD</a:t>
            </a:r>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1000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57285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100">
                <a:solidFill>
                  <a:schemeClr val="tx1"/>
                </a:solidFill>
              </a:defRPr>
            </a:lvl1pPr>
          </a:lstStyle>
          <a:p>
            <a:r>
              <a:rPr lang="en-US"/>
              <a:t>AAA Annual Meeting 2018, National Habor MD</a:t>
            </a:r>
            <a:endParaRPr lang="en-US" dirty="0"/>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100">
                <a:solidFill>
                  <a:schemeClr val="tx1"/>
                </a:solidFill>
              </a:defRPr>
            </a:lvl1p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1327670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geekykool.com/twitter-considering-increasing-character-count-to-100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E1A10-BAE7-49FC-BBF2-4C5E75952F01}"/>
              </a:ext>
            </a:extLst>
          </p:cNvPr>
          <p:cNvSpPr>
            <a:spLocks noGrp="1"/>
          </p:cNvSpPr>
          <p:nvPr>
            <p:ph type="ctrTitle"/>
          </p:nvPr>
        </p:nvSpPr>
        <p:spPr>
          <a:xfrm>
            <a:off x="1097326" y="990600"/>
            <a:ext cx="8839198" cy="1676399"/>
          </a:xfrm>
        </p:spPr>
        <p:txBody>
          <a:bodyPr>
            <a:normAutofit/>
          </a:bodyPr>
          <a:lstStyle/>
          <a:p>
            <a:r>
              <a:rPr lang="en-US" sz="3999" dirty="0"/>
              <a:t>Utilizing Social Media: Text Mining Analysis for Government Financial Data</a:t>
            </a:r>
          </a:p>
        </p:txBody>
      </p:sp>
      <p:sp>
        <p:nvSpPr>
          <p:cNvPr id="3" name="Subtitle 2">
            <a:extLst>
              <a:ext uri="{FF2B5EF4-FFF2-40B4-BE49-F238E27FC236}">
                <a16:creationId xmlns:a16="http://schemas.microsoft.com/office/drawing/2014/main" id="{C097FC42-4D38-43E3-8ACB-CCAF91FB3C63}"/>
              </a:ext>
            </a:extLst>
          </p:cNvPr>
          <p:cNvSpPr>
            <a:spLocks noGrp="1"/>
          </p:cNvSpPr>
          <p:nvPr>
            <p:ph type="subTitle" idx="1"/>
          </p:nvPr>
        </p:nvSpPr>
        <p:spPr>
          <a:xfrm>
            <a:off x="989012" y="2971800"/>
            <a:ext cx="7924798" cy="2209800"/>
          </a:xfrm>
        </p:spPr>
        <p:txBody>
          <a:bodyPr>
            <a:normAutofit/>
          </a:bodyPr>
          <a:lstStyle/>
          <a:p>
            <a:pPr marL="342900" indent="-342900">
              <a:buFont typeface="Wingdings" panose="05000000000000000000" pitchFamily="2" charset="2"/>
              <a:buChar char="ü"/>
            </a:pPr>
            <a:r>
              <a:rPr lang="en-US" dirty="0"/>
              <a:t>Zamil S. </a:t>
            </a:r>
            <a:r>
              <a:rPr lang="en-US" dirty="0" err="1"/>
              <a:t>Alzamil</a:t>
            </a:r>
            <a:r>
              <a:rPr lang="en-US" dirty="0"/>
              <a:t>, Ph.D. Candidate, Rutgers University</a:t>
            </a:r>
          </a:p>
          <a:p>
            <a:pPr marL="342900" indent="-342900">
              <a:buFont typeface="Wingdings" panose="05000000000000000000" pitchFamily="2" charset="2"/>
              <a:buChar char="ü"/>
            </a:pPr>
            <a:r>
              <a:rPr lang="en-US" dirty="0"/>
              <a:t>Deniz Appelbaum, Assistant Professor, Feliciano School of Business, Montclair State University</a:t>
            </a:r>
          </a:p>
          <a:p>
            <a:pPr marL="342900" indent="-342900">
              <a:buFont typeface="Wingdings" panose="05000000000000000000" pitchFamily="2" charset="2"/>
              <a:buChar char="ü"/>
            </a:pPr>
            <a:r>
              <a:rPr lang="en-US" dirty="0"/>
              <a:t>Robert Nehmer, Professor, Oakland University</a:t>
            </a:r>
          </a:p>
          <a:p>
            <a:pPr marL="342900" indent="-342900">
              <a:buFont typeface="Wingdings" panose="05000000000000000000" pitchFamily="2" charset="2"/>
              <a:buChar char="ü"/>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6612" y="4724400"/>
            <a:ext cx="2495550" cy="1828800"/>
          </a:xfrm>
          <a:prstGeom prst="rect">
            <a:avLst/>
          </a:prstGeom>
        </p:spPr>
      </p:pic>
      <p:sp>
        <p:nvSpPr>
          <p:cNvPr id="5" name="Cloud Callout 4"/>
          <p:cNvSpPr/>
          <p:nvPr/>
        </p:nvSpPr>
        <p:spPr>
          <a:xfrm>
            <a:off x="6170612" y="3124200"/>
            <a:ext cx="2438400" cy="1447800"/>
          </a:xfrm>
          <a:prstGeom prst="cloudCallou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t>FIBO Tweets!</a:t>
            </a:r>
          </a:p>
        </p:txBody>
      </p:sp>
    </p:spTree>
    <p:extLst>
      <p:ext uri="{BB962C8B-B14F-4D97-AF65-F5344CB8AC3E}">
        <p14:creationId xmlns:p14="http://schemas.microsoft.com/office/powerpoint/2010/main" val="344873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E582E-C631-4E9F-932A-697534F580D5}"/>
              </a:ext>
            </a:extLst>
          </p:cNvPr>
          <p:cNvSpPr>
            <a:spLocks noGrp="1"/>
          </p:cNvSpPr>
          <p:nvPr>
            <p:ph type="title"/>
          </p:nvPr>
        </p:nvSpPr>
        <p:spPr/>
        <p:txBody>
          <a:bodyPr/>
          <a:lstStyle/>
          <a:p>
            <a:r>
              <a:rPr lang="en-US" dirty="0"/>
              <a:t>Otherwise…</a:t>
            </a:r>
          </a:p>
        </p:txBody>
      </p:sp>
      <p:pic>
        <p:nvPicPr>
          <p:cNvPr id="5" name="Content Placeholder 4" descr="Screen Clipping">
            <a:extLst>
              <a:ext uri="{FF2B5EF4-FFF2-40B4-BE49-F238E27FC236}">
                <a16:creationId xmlns:a16="http://schemas.microsoft.com/office/drawing/2014/main" id="{6FDCD24A-52E0-4DA0-996D-7B9FDA6959F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5612" y="152400"/>
            <a:ext cx="5943600" cy="6553200"/>
          </a:xfrm>
        </p:spPr>
      </p:pic>
      <p:sp>
        <p:nvSpPr>
          <p:cNvPr id="3" name="Slide Number Placeholder 2"/>
          <p:cNvSpPr>
            <a:spLocks noGrp="1"/>
          </p:cNvSpPr>
          <p:nvPr>
            <p:ph type="sldNum" sz="quarter" idx="12"/>
          </p:nvPr>
        </p:nvSpPr>
        <p:spPr/>
        <p:txBody>
          <a:bodyPr/>
          <a:lstStyle/>
          <a:p>
            <a:fld id="{AAEAE4A8-A6E5-453E-B946-FB774B73F48C}" type="slidenum">
              <a:rPr lang="en-US" smtClean="0"/>
              <a:t>10</a:t>
            </a:fld>
            <a:endParaRPr lang="en-US" dirty="0"/>
          </a:p>
        </p:txBody>
      </p:sp>
      <p:sp>
        <p:nvSpPr>
          <p:cNvPr id="6" name="Date Placeholder 5">
            <a:extLst>
              <a:ext uri="{FF2B5EF4-FFF2-40B4-BE49-F238E27FC236}">
                <a16:creationId xmlns:a16="http://schemas.microsoft.com/office/drawing/2014/main" id="{349A3C6E-58EC-43B4-A7F1-C705D649E936}"/>
              </a:ext>
            </a:extLst>
          </p:cNvPr>
          <p:cNvSpPr>
            <a:spLocks noGrp="1"/>
          </p:cNvSpPr>
          <p:nvPr>
            <p:ph type="dt" sz="half" idx="4294967295"/>
          </p:nvPr>
        </p:nvSpPr>
        <p:spPr>
          <a:xfrm>
            <a:off x="6932612" y="6155267"/>
            <a:ext cx="1371600" cy="273049"/>
          </a:xfrm>
          <a:prstGeom prst="rect">
            <a:avLst/>
          </a:prstGeom>
        </p:spPr>
        <p:txBody>
          <a:bodyPr/>
          <a:lstStyle/>
          <a:p>
            <a:endParaRPr lang="en-US" dirty="0"/>
          </a:p>
        </p:txBody>
      </p:sp>
    </p:spTree>
    <p:extLst>
      <p:ext uri="{BB962C8B-B14F-4D97-AF65-F5344CB8AC3E}">
        <p14:creationId xmlns:p14="http://schemas.microsoft.com/office/powerpoint/2010/main" val="53053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A6457-2599-4365-BED7-9296473E4AA2}"/>
              </a:ext>
            </a:extLst>
          </p:cNvPr>
          <p:cNvSpPr>
            <a:spLocks noGrp="1"/>
          </p:cNvSpPr>
          <p:nvPr>
            <p:ph type="title"/>
          </p:nvPr>
        </p:nvSpPr>
        <p:spPr>
          <a:xfrm>
            <a:off x="989012" y="152400"/>
            <a:ext cx="8686801" cy="914400"/>
          </a:xfrm>
        </p:spPr>
        <p:txBody>
          <a:bodyPr>
            <a:normAutofit fontScale="90000"/>
          </a:bodyPr>
          <a:lstStyle/>
          <a:p>
            <a:r>
              <a:rPr lang="en-US" dirty="0"/>
              <a:t>Literature Review </a:t>
            </a:r>
            <a:br>
              <a:rPr lang="en-US" dirty="0"/>
            </a:br>
            <a:r>
              <a:rPr lang="en-US" dirty="0"/>
              <a:t>Accounting and ontologies: motivation</a:t>
            </a:r>
          </a:p>
        </p:txBody>
      </p:sp>
      <p:sp>
        <p:nvSpPr>
          <p:cNvPr id="3" name="Content Placeholder 2">
            <a:extLst>
              <a:ext uri="{FF2B5EF4-FFF2-40B4-BE49-F238E27FC236}">
                <a16:creationId xmlns:a16="http://schemas.microsoft.com/office/drawing/2014/main" id="{1EA037FF-87C1-4B27-9D64-E2F75720F38D}"/>
              </a:ext>
            </a:extLst>
          </p:cNvPr>
          <p:cNvSpPr>
            <a:spLocks noGrp="1"/>
          </p:cNvSpPr>
          <p:nvPr>
            <p:ph idx="1"/>
          </p:nvPr>
        </p:nvSpPr>
        <p:spPr>
          <a:xfrm>
            <a:off x="1065212" y="1066800"/>
            <a:ext cx="8686801" cy="5638800"/>
          </a:xfrm>
        </p:spPr>
        <p:txBody>
          <a:bodyPr>
            <a:normAutofit fontScale="92500" lnSpcReduction="20000"/>
          </a:bodyPr>
          <a:lstStyle/>
          <a:p>
            <a:r>
              <a:rPr lang="en-US" b="1" dirty="0" err="1"/>
              <a:t>Geerts</a:t>
            </a:r>
            <a:r>
              <a:rPr lang="en-US" b="1" dirty="0"/>
              <a:t> and McCarthy (1999) </a:t>
            </a:r>
            <a:r>
              <a:rPr lang="en-US" dirty="0"/>
              <a:t>exemplify the evolution of REA. According to the authors, REA designs will help to promote process orientated models, promote knowledge-based decision models, and support interoperability. </a:t>
            </a:r>
          </a:p>
          <a:p>
            <a:r>
              <a:rPr lang="en-US" b="1" dirty="0" err="1"/>
              <a:t>Mattessich</a:t>
            </a:r>
            <a:r>
              <a:rPr lang="en-US" b="1" dirty="0"/>
              <a:t> (2003)</a:t>
            </a:r>
            <a:r>
              <a:rPr lang="en-US" dirty="0"/>
              <a:t> gives a brief overview of the history of ontological discussions beginning with the ancient Greeks. In order to map reality onto a conceptual framework or model one must first understand what that reality consists of. </a:t>
            </a:r>
          </a:p>
          <a:p>
            <a:r>
              <a:rPr lang="en-US" b="1" dirty="0"/>
              <a:t>Guan et al. (2006) </a:t>
            </a:r>
            <a:r>
              <a:rPr lang="en-US" dirty="0"/>
              <a:t>criticize the REA model for being essentially semantic and not representing behavioral aspects of the accounting domain.</a:t>
            </a:r>
          </a:p>
          <a:p>
            <a:r>
              <a:rPr lang="en-US" b="1" dirty="0" err="1"/>
              <a:t>Aparaschivei</a:t>
            </a:r>
            <a:r>
              <a:rPr lang="en-US" b="1" dirty="0"/>
              <a:t> (2007) </a:t>
            </a:r>
            <a:r>
              <a:rPr lang="en-US" dirty="0"/>
              <a:t>discusses accounting ontology from a knowledge modeling point of view. He is concerned with knowledge in accounting and artificial intelligence.</a:t>
            </a:r>
          </a:p>
          <a:p>
            <a:r>
              <a:rPr lang="en-US" b="1" dirty="0"/>
              <a:t>Lee (2009) </a:t>
            </a:r>
            <a:r>
              <a:rPr lang="en-US" dirty="0"/>
              <a:t>expands the current discourse by looking at ontological representations of social reality He believes that such a move will need to explicitly formulate concepts of social reality into the conceptual framework. </a:t>
            </a:r>
          </a:p>
          <a:p>
            <a:r>
              <a:rPr lang="en-US" b="1" dirty="0" err="1"/>
              <a:t>Lupasc</a:t>
            </a:r>
            <a:r>
              <a:rPr lang="en-US" b="1" dirty="0"/>
              <a:t> et al. (2010) </a:t>
            </a:r>
            <a:r>
              <a:rPr lang="en-US" dirty="0"/>
              <a:t>treats the REA model as an ontological representation of accounting.</a:t>
            </a:r>
          </a:p>
          <a:p>
            <a:r>
              <a:rPr lang="en-US" b="1" dirty="0" err="1"/>
              <a:t>Gailly</a:t>
            </a:r>
            <a:r>
              <a:rPr lang="en-US" b="1" dirty="0"/>
              <a:t> et al. </a:t>
            </a:r>
            <a:r>
              <a:rPr lang="en-US" dirty="0"/>
              <a:t>use the Unified Modeling Language (UML) is a argue that REA is a business domain ontology. </a:t>
            </a:r>
          </a:p>
        </p:txBody>
      </p:sp>
      <p:sp>
        <p:nvSpPr>
          <p:cNvPr id="4" name="Slide Number Placeholder 3"/>
          <p:cNvSpPr>
            <a:spLocks noGrp="1"/>
          </p:cNvSpPr>
          <p:nvPr>
            <p:ph type="sldNum" sz="quarter" idx="12"/>
          </p:nvPr>
        </p:nvSpPr>
        <p:spPr/>
        <p:txBody>
          <a:bodyPr/>
          <a:lstStyle/>
          <a:p>
            <a:fld id="{AAEAE4A8-A6E5-453E-B946-FB774B73F48C}" type="slidenum">
              <a:rPr lang="en-US" smtClean="0"/>
              <a:t>11</a:t>
            </a:fld>
            <a:endParaRPr lang="en-US" dirty="0"/>
          </a:p>
        </p:txBody>
      </p:sp>
      <p:sp>
        <p:nvSpPr>
          <p:cNvPr id="6" name="Date Placeholder 5">
            <a:extLst>
              <a:ext uri="{FF2B5EF4-FFF2-40B4-BE49-F238E27FC236}">
                <a16:creationId xmlns:a16="http://schemas.microsoft.com/office/drawing/2014/main" id="{A538964C-A2B0-493B-A824-669799CC054F}"/>
              </a:ext>
            </a:extLst>
          </p:cNvPr>
          <p:cNvSpPr>
            <a:spLocks noGrp="1"/>
          </p:cNvSpPr>
          <p:nvPr>
            <p:ph type="dt" sz="half" idx="4294967295"/>
          </p:nvPr>
        </p:nvSpPr>
        <p:spPr>
          <a:xfrm>
            <a:off x="6932612" y="6155267"/>
            <a:ext cx="1371600" cy="273049"/>
          </a:xfrm>
          <a:prstGeom prst="rect">
            <a:avLst/>
          </a:prstGeom>
        </p:spPr>
        <p:txBody>
          <a:bodyPr/>
          <a:lstStyle/>
          <a:p>
            <a:endParaRPr lang="en-US" dirty="0"/>
          </a:p>
        </p:txBody>
      </p:sp>
    </p:spTree>
    <p:extLst>
      <p:ext uri="{BB962C8B-B14F-4D97-AF65-F5344CB8AC3E}">
        <p14:creationId xmlns:p14="http://schemas.microsoft.com/office/powerpoint/2010/main" val="4458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09029-6B3A-403A-804C-32428397F341}"/>
              </a:ext>
            </a:extLst>
          </p:cNvPr>
          <p:cNvSpPr>
            <a:spLocks noGrp="1"/>
          </p:cNvSpPr>
          <p:nvPr>
            <p:ph type="title"/>
          </p:nvPr>
        </p:nvSpPr>
        <p:spPr>
          <a:xfrm>
            <a:off x="836612" y="495300"/>
            <a:ext cx="8686801" cy="685800"/>
          </a:xfrm>
        </p:spPr>
        <p:txBody>
          <a:bodyPr>
            <a:normAutofit/>
          </a:bodyPr>
          <a:lstStyle/>
          <a:p>
            <a:r>
              <a:rPr lang="en-US" sz="2400" dirty="0"/>
              <a:t>Ontology based accounting research applied to Twitter:</a:t>
            </a:r>
            <a:br>
              <a:rPr lang="en-US" sz="2400" dirty="0"/>
            </a:br>
            <a:r>
              <a:rPr lang="en-US" sz="2400" dirty="0"/>
              <a:t>Define the objectives of the solution</a:t>
            </a:r>
          </a:p>
        </p:txBody>
      </p:sp>
      <p:sp>
        <p:nvSpPr>
          <p:cNvPr id="3" name="Content Placeholder 2">
            <a:extLst>
              <a:ext uri="{FF2B5EF4-FFF2-40B4-BE49-F238E27FC236}">
                <a16:creationId xmlns:a16="http://schemas.microsoft.com/office/drawing/2014/main" id="{B64FFE56-FEC7-467D-AC90-F055DFB834C1}"/>
              </a:ext>
            </a:extLst>
          </p:cNvPr>
          <p:cNvSpPr>
            <a:spLocks noGrp="1"/>
          </p:cNvSpPr>
          <p:nvPr>
            <p:ph idx="1"/>
          </p:nvPr>
        </p:nvSpPr>
        <p:spPr>
          <a:xfrm>
            <a:off x="1141412" y="1371600"/>
            <a:ext cx="8686801" cy="4648200"/>
          </a:xfrm>
        </p:spPr>
        <p:txBody>
          <a:bodyPr>
            <a:normAutofit/>
          </a:bodyPr>
          <a:lstStyle/>
          <a:p>
            <a:r>
              <a:rPr lang="en-US" sz="2200" b="1" dirty="0">
                <a:solidFill>
                  <a:srgbClr val="FF0000"/>
                </a:solidFill>
              </a:rPr>
              <a:t>Although previous research discusses data standards for analysis of the softer qualitative data in financial statements (Warren et al 2015), research has not been found that discusses formalizing financial textual information about municipal bonds in social media sources such as Twitter. </a:t>
            </a:r>
          </a:p>
          <a:p>
            <a:r>
              <a:rPr lang="en-US" sz="2200" b="1" dirty="0">
                <a:solidFill>
                  <a:srgbClr val="FF0000"/>
                </a:solidFill>
              </a:rPr>
              <a:t>This paper applies a frame and slot methodology from the artificial intelligence and natural language processing literature to operationalize the FIBO ontology in a public sector/municipalities business context. </a:t>
            </a:r>
          </a:p>
          <a:p>
            <a:pPr lvl="1"/>
            <a:r>
              <a:rPr lang="en-US" sz="2200" dirty="0"/>
              <a:t>FIBO provides standards for defining the facts, terms, and relationships associated with financial concepts. </a:t>
            </a:r>
          </a:p>
          <a:p>
            <a:pPr lvl="1"/>
            <a:r>
              <a:rPr lang="en-US" sz="2200" dirty="0"/>
              <a:t>FIBO concepts are vetted by subject matter experts (SMEs) so they should reflect high quality financial concepts. </a:t>
            </a:r>
          </a:p>
        </p:txBody>
      </p:sp>
      <p:sp>
        <p:nvSpPr>
          <p:cNvPr id="4" name="Slide Number Placeholder 3"/>
          <p:cNvSpPr>
            <a:spLocks noGrp="1"/>
          </p:cNvSpPr>
          <p:nvPr>
            <p:ph type="sldNum" sz="quarter" idx="12"/>
          </p:nvPr>
        </p:nvSpPr>
        <p:spPr/>
        <p:txBody>
          <a:bodyPr/>
          <a:lstStyle/>
          <a:p>
            <a:fld id="{AAEAE4A8-A6E5-453E-B946-FB774B73F48C}" type="slidenum">
              <a:rPr lang="en-US" smtClean="0"/>
              <a:t>12</a:t>
            </a:fld>
            <a:endParaRPr lang="en-US" dirty="0"/>
          </a:p>
        </p:txBody>
      </p:sp>
      <p:sp>
        <p:nvSpPr>
          <p:cNvPr id="6" name="Date Placeholder 5">
            <a:extLst>
              <a:ext uri="{FF2B5EF4-FFF2-40B4-BE49-F238E27FC236}">
                <a16:creationId xmlns:a16="http://schemas.microsoft.com/office/drawing/2014/main" id="{46169401-6DFA-491E-82B3-7BD3C9EDD0D6}"/>
              </a:ext>
            </a:extLst>
          </p:cNvPr>
          <p:cNvSpPr>
            <a:spLocks noGrp="1"/>
          </p:cNvSpPr>
          <p:nvPr>
            <p:ph type="dt" sz="half" idx="4294967295"/>
          </p:nvPr>
        </p:nvSpPr>
        <p:spPr>
          <a:xfrm>
            <a:off x="6932612" y="6155267"/>
            <a:ext cx="1371600" cy="273049"/>
          </a:xfrm>
          <a:prstGeom prst="rect">
            <a:avLst/>
          </a:prstGeom>
        </p:spPr>
        <p:txBody>
          <a:bodyPr/>
          <a:lstStyle/>
          <a:p>
            <a:endParaRPr lang="en-US" dirty="0"/>
          </a:p>
        </p:txBody>
      </p:sp>
    </p:spTree>
    <p:extLst>
      <p:ext uri="{BB962C8B-B14F-4D97-AF65-F5344CB8AC3E}">
        <p14:creationId xmlns:p14="http://schemas.microsoft.com/office/powerpoint/2010/main" val="401776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09029-6B3A-403A-804C-32428397F341}"/>
              </a:ext>
            </a:extLst>
          </p:cNvPr>
          <p:cNvSpPr>
            <a:spLocks noGrp="1"/>
          </p:cNvSpPr>
          <p:nvPr>
            <p:ph type="title"/>
          </p:nvPr>
        </p:nvSpPr>
        <p:spPr>
          <a:xfrm>
            <a:off x="684212" y="152400"/>
            <a:ext cx="8686801" cy="1143000"/>
          </a:xfrm>
        </p:spPr>
        <p:txBody>
          <a:bodyPr>
            <a:normAutofit/>
          </a:bodyPr>
          <a:lstStyle/>
          <a:p>
            <a:r>
              <a:rPr lang="en-US" sz="2800" dirty="0"/>
              <a:t>Ontology based accounting research applied to Twitter:</a:t>
            </a:r>
            <a:br>
              <a:rPr lang="en-US" sz="2800" dirty="0"/>
            </a:br>
            <a:r>
              <a:rPr lang="en-US" sz="2800" dirty="0"/>
              <a:t>Define the objectives of the solution</a:t>
            </a:r>
          </a:p>
        </p:txBody>
      </p:sp>
      <p:sp>
        <p:nvSpPr>
          <p:cNvPr id="3" name="Content Placeholder 2">
            <a:extLst>
              <a:ext uri="{FF2B5EF4-FFF2-40B4-BE49-F238E27FC236}">
                <a16:creationId xmlns:a16="http://schemas.microsoft.com/office/drawing/2014/main" id="{B64FFE56-FEC7-467D-AC90-F055DFB834C1}"/>
              </a:ext>
            </a:extLst>
          </p:cNvPr>
          <p:cNvSpPr>
            <a:spLocks noGrp="1"/>
          </p:cNvSpPr>
          <p:nvPr>
            <p:ph idx="1"/>
          </p:nvPr>
        </p:nvSpPr>
        <p:spPr>
          <a:xfrm>
            <a:off x="1065212" y="1600200"/>
            <a:ext cx="8686801" cy="5791200"/>
          </a:xfrm>
        </p:spPr>
        <p:txBody>
          <a:bodyPr>
            <a:normAutofit/>
          </a:bodyPr>
          <a:lstStyle/>
          <a:p>
            <a:r>
              <a:rPr lang="en-US" sz="2400" b="1" dirty="0">
                <a:solidFill>
                  <a:srgbClr val="FF0000"/>
                </a:solidFill>
              </a:rPr>
              <a:t>One contribution of this paper is that it is the first to recognize that the FIBO structure provides a grammar of financial concepts. </a:t>
            </a:r>
          </a:p>
          <a:p>
            <a:r>
              <a:rPr lang="en-US" sz="2400" dirty="0"/>
              <a:t>We show that this grammar can be </a:t>
            </a:r>
            <a:r>
              <a:rPr lang="en-US" sz="2400" b="1" dirty="0">
                <a:solidFill>
                  <a:srgbClr val="FF0000"/>
                </a:solidFill>
              </a:rPr>
              <a:t>used to mine semantic meaning from unstructured textual data. </a:t>
            </a:r>
          </a:p>
          <a:p>
            <a:pPr lvl="1"/>
            <a:r>
              <a:rPr lang="en-US" sz="2400" dirty="0"/>
              <a:t>We validate this against an approach using naïve key words. </a:t>
            </a:r>
          </a:p>
          <a:p>
            <a:pPr lvl="1"/>
            <a:r>
              <a:rPr lang="en-US" sz="2400" dirty="0"/>
              <a:t>Twitter streams will be monitored and analyzed with frames derived from FIBO based in this framework.  </a:t>
            </a:r>
          </a:p>
          <a:p>
            <a:pPr lvl="1"/>
            <a:r>
              <a:rPr lang="en-US" sz="2400" b="1" dirty="0">
                <a:solidFill>
                  <a:srgbClr val="FF0000"/>
                </a:solidFill>
              </a:rPr>
              <a:t>With such analysis, constituent semantic structures can be uncovered to predict reactions to policies and programs more quickly than by following the feeds manually</a:t>
            </a:r>
          </a:p>
        </p:txBody>
      </p:sp>
      <p:sp>
        <p:nvSpPr>
          <p:cNvPr id="4" name="Slide Number Placeholder 3"/>
          <p:cNvSpPr>
            <a:spLocks noGrp="1"/>
          </p:cNvSpPr>
          <p:nvPr>
            <p:ph type="sldNum" sz="quarter" idx="12"/>
          </p:nvPr>
        </p:nvSpPr>
        <p:spPr/>
        <p:txBody>
          <a:bodyPr/>
          <a:lstStyle/>
          <a:p>
            <a:fld id="{AAEAE4A8-A6E5-453E-B946-FB774B73F48C}" type="slidenum">
              <a:rPr lang="en-US" smtClean="0"/>
              <a:t>13</a:t>
            </a:fld>
            <a:endParaRPr lang="en-US" dirty="0"/>
          </a:p>
        </p:txBody>
      </p:sp>
      <p:sp>
        <p:nvSpPr>
          <p:cNvPr id="6" name="Date Placeholder 5">
            <a:extLst>
              <a:ext uri="{FF2B5EF4-FFF2-40B4-BE49-F238E27FC236}">
                <a16:creationId xmlns:a16="http://schemas.microsoft.com/office/drawing/2014/main" id="{9076842E-1F6C-40D9-AE3D-7EFEBF019DA9}"/>
              </a:ext>
            </a:extLst>
          </p:cNvPr>
          <p:cNvSpPr>
            <a:spLocks noGrp="1"/>
          </p:cNvSpPr>
          <p:nvPr>
            <p:ph type="dt" sz="half" idx="4294967295"/>
          </p:nvPr>
        </p:nvSpPr>
        <p:spPr>
          <a:xfrm>
            <a:off x="6932612" y="6155267"/>
            <a:ext cx="1371600" cy="273049"/>
          </a:xfrm>
          <a:prstGeom prst="rect">
            <a:avLst/>
          </a:prstGeom>
        </p:spPr>
        <p:txBody>
          <a:bodyPr/>
          <a:lstStyle/>
          <a:p>
            <a:endParaRPr lang="en-US" dirty="0"/>
          </a:p>
        </p:txBody>
      </p:sp>
    </p:spTree>
    <p:extLst>
      <p:ext uri="{BB962C8B-B14F-4D97-AF65-F5344CB8AC3E}">
        <p14:creationId xmlns:p14="http://schemas.microsoft.com/office/powerpoint/2010/main" val="110754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B707-DD8B-4359-9B78-9AA8C955356B}"/>
              </a:ext>
            </a:extLst>
          </p:cNvPr>
          <p:cNvSpPr>
            <a:spLocks noGrp="1"/>
          </p:cNvSpPr>
          <p:nvPr>
            <p:ph type="title"/>
          </p:nvPr>
        </p:nvSpPr>
        <p:spPr>
          <a:xfrm>
            <a:off x="1065212" y="76200"/>
            <a:ext cx="8686801" cy="1524000"/>
          </a:xfrm>
        </p:spPr>
        <p:txBody>
          <a:bodyPr>
            <a:normAutofit fontScale="90000"/>
          </a:bodyPr>
          <a:lstStyle/>
          <a:p>
            <a:r>
              <a:rPr lang="en-US" dirty="0"/>
              <a:t>Derivation of the slot and frame structure:</a:t>
            </a:r>
            <a:br>
              <a:rPr lang="en-US" dirty="0"/>
            </a:br>
            <a:r>
              <a:rPr lang="en-US" dirty="0"/>
              <a:t>Design and development of an artifact which meets some of the objectives</a:t>
            </a:r>
          </a:p>
        </p:txBody>
      </p:sp>
      <p:sp>
        <p:nvSpPr>
          <p:cNvPr id="3" name="Content Placeholder 2">
            <a:extLst>
              <a:ext uri="{FF2B5EF4-FFF2-40B4-BE49-F238E27FC236}">
                <a16:creationId xmlns:a16="http://schemas.microsoft.com/office/drawing/2014/main" id="{DD4D1992-C693-4F0D-A108-31C7DA852839}"/>
              </a:ext>
            </a:extLst>
          </p:cNvPr>
          <p:cNvSpPr>
            <a:spLocks noGrp="1"/>
          </p:cNvSpPr>
          <p:nvPr>
            <p:ph idx="1"/>
          </p:nvPr>
        </p:nvSpPr>
        <p:spPr>
          <a:xfrm>
            <a:off x="1065212" y="1828800"/>
            <a:ext cx="8686801" cy="4800600"/>
          </a:xfrm>
        </p:spPr>
        <p:txBody>
          <a:bodyPr>
            <a:normAutofit fontScale="92500" lnSpcReduction="20000"/>
          </a:bodyPr>
          <a:lstStyle/>
          <a:p>
            <a:pPr marL="45720" indent="0">
              <a:buNone/>
            </a:pPr>
            <a:r>
              <a:rPr lang="en-US" dirty="0"/>
              <a:t>Frames:</a:t>
            </a:r>
          </a:p>
          <a:p>
            <a:r>
              <a:rPr lang="en-US" b="1" dirty="0">
                <a:solidFill>
                  <a:srgbClr val="FF0000"/>
                </a:solidFill>
              </a:rPr>
              <a:t>Useful for simulating commonsense knowledge, which is a very difficult area for computers to master</a:t>
            </a:r>
          </a:p>
          <a:p>
            <a:r>
              <a:rPr lang="en-US" dirty="0"/>
              <a:t>They represent related knowledge about a narrow subject that has much default knowledge.</a:t>
            </a:r>
          </a:p>
          <a:p>
            <a:r>
              <a:rPr lang="en-US" dirty="0"/>
              <a:t> A frame system would be a good choice for describing a mechanical device, for example a car.</a:t>
            </a:r>
          </a:p>
          <a:p>
            <a:r>
              <a:rPr lang="en-US" dirty="0"/>
              <a:t>The frame contrasts with the semantic net, which is generally used for broad knowledge representation.</a:t>
            </a:r>
          </a:p>
          <a:p>
            <a:r>
              <a:rPr lang="en-US" dirty="0"/>
              <a:t>There are no standards for defining frame-based systems.</a:t>
            </a:r>
          </a:p>
          <a:p>
            <a:r>
              <a:rPr lang="en-US" dirty="0"/>
              <a:t>A frame is analogous to a record structure, where the fields and values of a record = the slots and slot fillers of a frame.</a:t>
            </a:r>
          </a:p>
          <a:p>
            <a:r>
              <a:rPr lang="en-US" dirty="0"/>
              <a:t>A frame is basically a group of slots and fillers that defines a stereotypical object.</a:t>
            </a:r>
          </a:p>
          <a:p>
            <a:endParaRPr lang="en-US" dirty="0"/>
          </a:p>
          <a:p>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t>14</a:t>
            </a:fld>
            <a:endParaRPr lang="en-US" dirty="0"/>
          </a:p>
        </p:txBody>
      </p:sp>
      <p:sp>
        <p:nvSpPr>
          <p:cNvPr id="7" name="Date Placeholder 6">
            <a:extLst>
              <a:ext uri="{FF2B5EF4-FFF2-40B4-BE49-F238E27FC236}">
                <a16:creationId xmlns:a16="http://schemas.microsoft.com/office/drawing/2014/main" id="{7136DA89-FE24-4A59-B635-D8641DCB6BD2}"/>
              </a:ext>
            </a:extLst>
          </p:cNvPr>
          <p:cNvSpPr>
            <a:spLocks noGrp="1"/>
          </p:cNvSpPr>
          <p:nvPr>
            <p:ph type="dt" sz="half" idx="4294967295"/>
          </p:nvPr>
        </p:nvSpPr>
        <p:spPr>
          <a:xfrm>
            <a:off x="6932612" y="6155267"/>
            <a:ext cx="1371600" cy="273049"/>
          </a:xfrm>
          <a:prstGeom prst="rect">
            <a:avLst/>
          </a:prstGeom>
        </p:spPr>
        <p:txBody>
          <a:bodyPr/>
          <a:lstStyle/>
          <a:p>
            <a:endParaRPr lang="en-US" dirty="0"/>
          </a:p>
        </p:txBody>
      </p:sp>
    </p:spTree>
    <p:extLst>
      <p:ext uri="{BB962C8B-B14F-4D97-AF65-F5344CB8AC3E}">
        <p14:creationId xmlns:p14="http://schemas.microsoft.com/office/powerpoint/2010/main" val="14753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63A4-6A54-4466-AD85-83813B41CFF4}"/>
              </a:ext>
            </a:extLst>
          </p:cNvPr>
          <p:cNvSpPr>
            <a:spLocks noGrp="1"/>
          </p:cNvSpPr>
          <p:nvPr>
            <p:ph type="title"/>
          </p:nvPr>
        </p:nvSpPr>
        <p:spPr/>
        <p:txBody>
          <a:bodyPr>
            <a:normAutofit fontScale="90000"/>
          </a:bodyPr>
          <a:lstStyle/>
          <a:p>
            <a:r>
              <a:rPr lang="en-US" dirty="0"/>
              <a:t>Derivation of the slot and frame structure:</a:t>
            </a:r>
            <a:br>
              <a:rPr lang="en-US" dirty="0"/>
            </a:br>
            <a:r>
              <a:rPr lang="en-US" dirty="0"/>
              <a:t>Design and development of an artifact which meets some of the objectives</a:t>
            </a:r>
          </a:p>
        </p:txBody>
      </p:sp>
      <p:sp>
        <p:nvSpPr>
          <p:cNvPr id="3" name="Content Placeholder 2">
            <a:extLst>
              <a:ext uri="{FF2B5EF4-FFF2-40B4-BE49-F238E27FC236}">
                <a16:creationId xmlns:a16="http://schemas.microsoft.com/office/drawing/2014/main" id="{9D29EFC5-06A4-4175-889E-BA7756E468BB}"/>
              </a:ext>
            </a:extLst>
          </p:cNvPr>
          <p:cNvSpPr>
            <a:spLocks noGrp="1"/>
          </p:cNvSpPr>
          <p:nvPr>
            <p:ph idx="1"/>
          </p:nvPr>
        </p:nvSpPr>
        <p:spPr/>
        <p:txBody>
          <a:bodyPr/>
          <a:lstStyle/>
          <a:p>
            <a:r>
              <a:rPr lang="en-US" dirty="0"/>
              <a:t>The car is the object, the slot name is the attribute, and the filler is the value</a:t>
            </a:r>
          </a:p>
          <a:p>
            <a:pPr marL="0" indent="0">
              <a:buNone/>
            </a:pPr>
            <a:endParaRPr lang="en-US" dirty="0"/>
          </a:p>
        </p:txBody>
      </p:sp>
      <p:sp>
        <p:nvSpPr>
          <p:cNvPr id="5" name="Slide Number Placeholder 4">
            <a:extLst>
              <a:ext uri="{FF2B5EF4-FFF2-40B4-BE49-F238E27FC236}">
                <a16:creationId xmlns:a16="http://schemas.microsoft.com/office/drawing/2014/main" id="{3C4D3C47-DD57-49ED-BA2F-E2B3AEBF2F01}"/>
              </a:ext>
            </a:extLst>
          </p:cNvPr>
          <p:cNvSpPr>
            <a:spLocks noGrp="1"/>
          </p:cNvSpPr>
          <p:nvPr>
            <p:ph type="sldNum" sz="quarter" idx="12"/>
          </p:nvPr>
        </p:nvSpPr>
        <p:spPr/>
        <p:txBody>
          <a:bodyPr/>
          <a:lstStyle/>
          <a:p>
            <a:fld id="{4FA5B089-9E49-45FE-8222-EE2CE1F74ED7}" type="slidenum">
              <a:rPr lang="en-US" smtClean="0"/>
              <a:t>15</a:t>
            </a:fld>
            <a:endParaRPr lang="en-US"/>
          </a:p>
        </p:txBody>
      </p:sp>
      <p:graphicFrame>
        <p:nvGraphicFramePr>
          <p:cNvPr id="6" name="Table 5">
            <a:extLst>
              <a:ext uri="{FF2B5EF4-FFF2-40B4-BE49-F238E27FC236}">
                <a16:creationId xmlns:a16="http://schemas.microsoft.com/office/drawing/2014/main" id="{6A270820-779A-4FB1-B93E-33AAA697E4CC}"/>
              </a:ext>
            </a:extLst>
          </p:cNvPr>
          <p:cNvGraphicFramePr>
            <a:graphicFrameLocks noGrp="1"/>
          </p:cNvGraphicFramePr>
          <p:nvPr>
            <p:extLst>
              <p:ext uri="{D42A27DB-BD31-4B8C-83A1-F6EECF244321}">
                <p14:modId xmlns:p14="http://schemas.microsoft.com/office/powerpoint/2010/main" val="149103331"/>
              </p:ext>
            </p:extLst>
          </p:nvPr>
        </p:nvGraphicFramePr>
        <p:xfrm>
          <a:off x="3427412" y="2543178"/>
          <a:ext cx="4572000" cy="3640664"/>
        </p:xfrm>
        <a:graphic>
          <a:graphicData uri="http://schemas.openxmlformats.org/drawingml/2006/table">
            <a:tbl>
              <a:tblPr firstRow="1" firstCol="1" bandRow="1">
                <a:tableStyleId>{5C22544A-7EE6-4342-B048-85BDC9FD1C3A}</a:tableStyleId>
              </a:tblPr>
              <a:tblGrid>
                <a:gridCol w="1660283">
                  <a:extLst>
                    <a:ext uri="{9D8B030D-6E8A-4147-A177-3AD203B41FA5}">
                      <a16:colId xmlns:a16="http://schemas.microsoft.com/office/drawing/2014/main" val="2603621785"/>
                    </a:ext>
                  </a:extLst>
                </a:gridCol>
                <a:gridCol w="2911717">
                  <a:extLst>
                    <a:ext uri="{9D8B030D-6E8A-4147-A177-3AD203B41FA5}">
                      <a16:colId xmlns:a16="http://schemas.microsoft.com/office/drawing/2014/main" val="1666327749"/>
                    </a:ext>
                  </a:extLst>
                </a:gridCol>
              </a:tblGrid>
              <a:tr h="455083">
                <a:tc gridSpan="2">
                  <a:txBody>
                    <a:bodyPr/>
                    <a:lstStyle/>
                    <a:p>
                      <a:pPr marL="0" marR="0">
                        <a:lnSpc>
                          <a:spcPct val="115000"/>
                        </a:lnSpc>
                        <a:spcBef>
                          <a:spcPts val="0"/>
                        </a:spcBef>
                        <a:spcAft>
                          <a:spcPts val="0"/>
                        </a:spcAft>
                      </a:pPr>
                      <a:r>
                        <a:rPr lang="en-US" sz="1200">
                          <a:effectLst/>
                        </a:rPr>
                        <a:t>Table 1 – A Typical Frame with Frame Object “Car”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2374696571"/>
                  </a:ext>
                </a:extLst>
              </a:tr>
              <a:tr h="455083">
                <a:tc>
                  <a:txBody>
                    <a:bodyPr/>
                    <a:lstStyle/>
                    <a:p>
                      <a:pPr marL="0" marR="0">
                        <a:lnSpc>
                          <a:spcPct val="115000"/>
                        </a:lnSpc>
                        <a:spcBef>
                          <a:spcPts val="0"/>
                        </a:spcBef>
                        <a:spcAft>
                          <a:spcPts val="0"/>
                        </a:spcAft>
                      </a:pPr>
                      <a:r>
                        <a:rPr lang="en-US" sz="1200" u="sng" dirty="0">
                          <a:effectLst/>
                        </a:rPr>
                        <a:t>Slot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u="sng">
                          <a:effectLst/>
                        </a:rPr>
                        <a:t>Filler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81581471"/>
                  </a:ext>
                </a:extLst>
              </a:tr>
              <a:tr h="455083">
                <a:tc>
                  <a:txBody>
                    <a:bodyPr/>
                    <a:lstStyle/>
                    <a:p>
                      <a:pPr marL="0" marR="0">
                        <a:lnSpc>
                          <a:spcPct val="115000"/>
                        </a:lnSpc>
                        <a:spcBef>
                          <a:spcPts val="0"/>
                        </a:spcBef>
                        <a:spcAft>
                          <a:spcPts val="0"/>
                        </a:spcAft>
                      </a:pPr>
                      <a:r>
                        <a:rPr lang="en-US" sz="1200">
                          <a:effectLst/>
                        </a:rPr>
                        <a:t>Maker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a:effectLst/>
                        </a:rPr>
                        <a:t>Ford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03231816"/>
                  </a:ext>
                </a:extLst>
              </a:tr>
              <a:tr h="455083">
                <a:tc>
                  <a:txBody>
                    <a:bodyPr/>
                    <a:lstStyle/>
                    <a:p>
                      <a:pPr marL="0" marR="0">
                        <a:lnSpc>
                          <a:spcPct val="115000"/>
                        </a:lnSpc>
                        <a:spcBef>
                          <a:spcPts val="0"/>
                        </a:spcBef>
                        <a:spcAft>
                          <a:spcPts val="0"/>
                        </a:spcAft>
                      </a:pPr>
                      <a:r>
                        <a:rPr lang="en-US" sz="1200">
                          <a:effectLst/>
                        </a:rPr>
                        <a:t>Model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a:effectLst/>
                        </a:rPr>
                        <a:t>F-150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23425465"/>
                  </a:ext>
                </a:extLst>
              </a:tr>
              <a:tr h="455083">
                <a:tc>
                  <a:txBody>
                    <a:bodyPr/>
                    <a:lstStyle/>
                    <a:p>
                      <a:pPr marL="0" marR="0">
                        <a:lnSpc>
                          <a:spcPct val="115000"/>
                        </a:lnSpc>
                        <a:spcBef>
                          <a:spcPts val="0"/>
                        </a:spcBef>
                        <a:spcAft>
                          <a:spcPts val="0"/>
                        </a:spcAft>
                      </a:pPr>
                      <a:r>
                        <a:rPr lang="en-US" sz="1200">
                          <a:effectLst/>
                        </a:rPr>
                        <a:t>Year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dirty="0">
                          <a:effectLst/>
                        </a:rPr>
                        <a:t>2013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78977485"/>
                  </a:ext>
                </a:extLst>
              </a:tr>
              <a:tr h="455083">
                <a:tc>
                  <a:txBody>
                    <a:bodyPr/>
                    <a:lstStyle/>
                    <a:p>
                      <a:pPr marL="0" marR="0">
                        <a:lnSpc>
                          <a:spcPct val="115000"/>
                        </a:lnSpc>
                        <a:spcBef>
                          <a:spcPts val="0"/>
                        </a:spcBef>
                        <a:spcAft>
                          <a:spcPts val="0"/>
                        </a:spcAft>
                      </a:pPr>
                      <a:r>
                        <a:rPr lang="en-US" sz="1200">
                          <a:effectLst/>
                        </a:rPr>
                        <a:t>Engine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a:effectLst/>
                        </a:rPr>
                        <a:t>Gasoline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60574845"/>
                  </a:ext>
                </a:extLst>
              </a:tr>
              <a:tr h="455083">
                <a:tc>
                  <a:txBody>
                    <a:bodyPr/>
                    <a:lstStyle/>
                    <a:p>
                      <a:pPr marL="0" marR="0">
                        <a:lnSpc>
                          <a:spcPct val="115000"/>
                        </a:lnSpc>
                        <a:spcBef>
                          <a:spcPts val="0"/>
                        </a:spcBef>
                        <a:spcAft>
                          <a:spcPts val="0"/>
                        </a:spcAft>
                      </a:pPr>
                      <a:r>
                        <a:rPr lang="en-US" sz="1200">
                          <a:effectLst/>
                        </a:rPr>
                        <a:t>Tires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a:effectLst/>
                        </a:rPr>
                        <a:t>Goodyear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45139511"/>
                  </a:ext>
                </a:extLst>
              </a:tr>
              <a:tr h="455083">
                <a:tc>
                  <a:txBody>
                    <a:bodyPr/>
                    <a:lstStyle/>
                    <a:p>
                      <a:pPr marL="0" marR="0">
                        <a:lnSpc>
                          <a:spcPct val="115000"/>
                        </a:lnSpc>
                        <a:spcBef>
                          <a:spcPts val="0"/>
                        </a:spcBef>
                        <a:spcAft>
                          <a:spcPts val="0"/>
                        </a:spcAft>
                      </a:pPr>
                      <a:r>
                        <a:rPr lang="en-US" sz="1200">
                          <a:effectLst/>
                        </a:rPr>
                        <a:t>Color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dirty="0">
                          <a:effectLst/>
                        </a:rPr>
                        <a:t>Blue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62865907"/>
                  </a:ext>
                </a:extLst>
              </a:tr>
            </a:tbl>
          </a:graphicData>
        </a:graphic>
      </p:graphicFrame>
      <p:sp>
        <p:nvSpPr>
          <p:cNvPr id="7" name="Date Placeholder 6">
            <a:extLst>
              <a:ext uri="{FF2B5EF4-FFF2-40B4-BE49-F238E27FC236}">
                <a16:creationId xmlns:a16="http://schemas.microsoft.com/office/drawing/2014/main" id="{04E493F0-372D-4583-A625-54020F04AE11}"/>
              </a:ext>
            </a:extLst>
          </p:cNvPr>
          <p:cNvSpPr>
            <a:spLocks noGrp="1"/>
          </p:cNvSpPr>
          <p:nvPr>
            <p:ph type="dt" sz="half" idx="4294967295"/>
          </p:nvPr>
        </p:nvSpPr>
        <p:spPr>
          <a:xfrm>
            <a:off x="6932612" y="6155267"/>
            <a:ext cx="1371600" cy="273049"/>
          </a:xfrm>
          <a:prstGeom prst="rect">
            <a:avLst/>
          </a:prstGeom>
        </p:spPr>
        <p:txBody>
          <a:bodyPr/>
          <a:lstStyle/>
          <a:p>
            <a:endParaRPr lang="en-US" dirty="0"/>
          </a:p>
        </p:txBody>
      </p:sp>
    </p:spTree>
    <p:extLst>
      <p:ext uri="{BB962C8B-B14F-4D97-AF65-F5344CB8AC3E}">
        <p14:creationId xmlns:p14="http://schemas.microsoft.com/office/powerpoint/2010/main" val="318232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E5AE-7CC0-4A4A-B85F-226E444F382D}"/>
              </a:ext>
            </a:extLst>
          </p:cNvPr>
          <p:cNvSpPr>
            <a:spLocks noGrp="1"/>
          </p:cNvSpPr>
          <p:nvPr>
            <p:ph type="title"/>
          </p:nvPr>
        </p:nvSpPr>
        <p:spPr/>
        <p:txBody>
          <a:bodyPr>
            <a:normAutofit fontScale="90000"/>
          </a:bodyPr>
          <a:lstStyle/>
          <a:p>
            <a:r>
              <a:rPr lang="en-US" dirty="0"/>
              <a:t>Derivation of the slot and frame structure:</a:t>
            </a:r>
            <a:br>
              <a:rPr lang="en-US" dirty="0"/>
            </a:br>
            <a:r>
              <a:rPr lang="en-US" dirty="0"/>
              <a:t>Design and development of an artifact which meets some of the objectives</a:t>
            </a:r>
          </a:p>
        </p:txBody>
      </p:sp>
      <p:sp>
        <p:nvSpPr>
          <p:cNvPr id="3" name="Content Placeholder 2">
            <a:extLst>
              <a:ext uri="{FF2B5EF4-FFF2-40B4-BE49-F238E27FC236}">
                <a16:creationId xmlns:a16="http://schemas.microsoft.com/office/drawing/2014/main" id="{AD4BDCEB-8AAD-4FB3-8DD0-E6A21F916CA1}"/>
              </a:ext>
            </a:extLst>
          </p:cNvPr>
          <p:cNvSpPr>
            <a:spLocks noGrp="1"/>
          </p:cNvSpPr>
          <p:nvPr>
            <p:ph idx="1"/>
          </p:nvPr>
        </p:nvSpPr>
        <p:spPr/>
        <p:txBody>
          <a:bodyPr/>
          <a:lstStyle/>
          <a:p>
            <a:r>
              <a:rPr lang="en-US" dirty="0"/>
              <a:t>Car frame – a generic subframe of property</a:t>
            </a:r>
          </a:p>
          <a:p>
            <a:pPr marL="0" indent="0">
              <a:buNone/>
            </a:pPr>
            <a:endParaRPr lang="en-US" dirty="0"/>
          </a:p>
        </p:txBody>
      </p:sp>
      <p:sp>
        <p:nvSpPr>
          <p:cNvPr id="5" name="Slide Number Placeholder 4">
            <a:extLst>
              <a:ext uri="{FF2B5EF4-FFF2-40B4-BE49-F238E27FC236}">
                <a16:creationId xmlns:a16="http://schemas.microsoft.com/office/drawing/2014/main" id="{676213A5-FA9F-4248-9186-B350C636343E}"/>
              </a:ext>
            </a:extLst>
          </p:cNvPr>
          <p:cNvSpPr>
            <a:spLocks noGrp="1"/>
          </p:cNvSpPr>
          <p:nvPr>
            <p:ph type="sldNum" sz="quarter" idx="12"/>
          </p:nvPr>
        </p:nvSpPr>
        <p:spPr/>
        <p:txBody>
          <a:bodyPr/>
          <a:lstStyle/>
          <a:p>
            <a:fld id="{4FA5B089-9E49-45FE-8222-EE2CE1F74ED7}" type="slidenum">
              <a:rPr lang="en-US" smtClean="0"/>
              <a:t>16</a:t>
            </a:fld>
            <a:endParaRPr lang="en-US"/>
          </a:p>
        </p:txBody>
      </p:sp>
      <p:graphicFrame>
        <p:nvGraphicFramePr>
          <p:cNvPr id="6" name="Table 5">
            <a:extLst>
              <a:ext uri="{FF2B5EF4-FFF2-40B4-BE49-F238E27FC236}">
                <a16:creationId xmlns:a16="http://schemas.microsoft.com/office/drawing/2014/main" id="{FDE9533E-9677-432B-A742-88C828F71E8B}"/>
              </a:ext>
            </a:extLst>
          </p:cNvPr>
          <p:cNvGraphicFramePr>
            <a:graphicFrameLocks noGrp="1"/>
          </p:cNvGraphicFramePr>
          <p:nvPr>
            <p:extLst>
              <p:ext uri="{D42A27DB-BD31-4B8C-83A1-F6EECF244321}">
                <p14:modId xmlns:p14="http://schemas.microsoft.com/office/powerpoint/2010/main" val="376064647"/>
              </p:ext>
            </p:extLst>
          </p:nvPr>
        </p:nvGraphicFramePr>
        <p:xfrm>
          <a:off x="2894012" y="2445811"/>
          <a:ext cx="5943600" cy="3793064"/>
        </p:xfrm>
        <a:graphic>
          <a:graphicData uri="http://schemas.openxmlformats.org/drawingml/2006/table">
            <a:tbl>
              <a:tblPr firstRow="1" firstCol="1" bandRow="1">
                <a:tableStyleId>{5C22544A-7EE6-4342-B048-85BDC9FD1C3A}</a:tableStyleId>
              </a:tblPr>
              <a:tblGrid>
                <a:gridCol w="2220511">
                  <a:extLst>
                    <a:ext uri="{9D8B030D-6E8A-4147-A177-3AD203B41FA5}">
                      <a16:colId xmlns:a16="http://schemas.microsoft.com/office/drawing/2014/main" val="4112510770"/>
                    </a:ext>
                  </a:extLst>
                </a:gridCol>
                <a:gridCol w="3723089">
                  <a:extLst>
                    <a:ext uri="{9D8B030D-6E8A-4147-A177-3AD203B41FA5}">
                      <a16:colId xmlns:a16="http://schemas.microsoft.com/office/drawing/2014/main" val="1788962937"/>
                    </a:ext>
                  </a:extLst>
                </a:gridCol>
              </a:tblGrid>
              <a:tr h="474133">
                <a:tc gridSpan="2">
                  <a:txBody>
                    <a:bodyPr/>
                    <a:lstStyle/>
                    <a:p>
                      <a:pPr marL="0" marR="0">
                        <a:lnSpc>
                          <a:spcPct val="115000"/>
                        </a:lnSpc>
                        <a:spcBef>
                          <a:spcPts val="0"/>
                        </a:spcBef>
                        <a:spcAft>
                          <a:spcPts val="0"/>
                        </a:spcAft>
                      </a:pPr>
                      <a:r>
                        <a:rPr lang="en-US" sz="1200" dirty="0">
                          <a:effectLst/>
                        </a:rPr>
                        <a:t>Table 2 – Generic Car Frame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2448831212"/>
                  </a:ext>
                </a:extLst>
              </a:tr>
              <a:tr h="474133">
                <a:tc>
                  <a:txBody>
                    <a:bodyPr/>
                    <a:lstStyle/>
                    <a:p>
                      <a:pPr marL="0" marR="0">
                        <a:lnSpc>
                          <a:spcPct val="115000"/>
                        </a:lnSpc>
                        <a:spcBef>
                          <a:spcPts val="0"/>
                        </a:spcBef>
                        <a:spcAft>
                          <a:spcPts val="0"/>
                        </a:spcAft>
                      </a:pPr>
                      <a:r>
                        <a:rPr lang="en-US" sz="1200" u="sng">
                          <a:effectLst/>
                        </a:rPr>
                        <a:t>Slot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u="sng" dirty="0">
                          <a:effectLst/>
                        </a:rPr>
                        <a:t>Filler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25749191"/>
                  </a:ext>
                </a:extLst>
              </a:tr>
              <a:tr h="474133">
                <a:tc>
                  <a:txBody>
                    <a:bodyPr/>
                    <a:lstStyle/>
                    <a:p>
                      <a:pPr marL="0" marR="0">
                        <a:lnSpc>
                          <a:spcPct val="115000"/>
                        </a:lnSpc>
                        <a:spcBef>
                          <a:spcPts val="0"/>
                        </a:spcBef>
                        <a:spcAft>
                          <a:spcPts val="0"/>
                        </a:spcAft>
                      </a:pPr>
                      <a:r>
                        <a:rPr lang="en-US" sz="1200">
                          <a:effectLst/>
                        </a:rPr>
                        <a:t>Name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a:effectLst/>
                        </a:rPr>
                        <a:t>Car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37080125"/>
                  </a:ext>
                </a:extLst>
              </a:tr>
              <a:tr h="474133">
                <a:tc>
                  <a:txBody>
                    <a:bodyPr/>
                    <a:lstStyle/>
                    <a:p>
                      <a:pPr marL="0" marR="0">
                        <a:lnSpc>
                          <a:spcPct val="115000"/>
                        </a:lnSpc>
                        <a:spcBef>
                          <a:spcPts val="0"/>
                        </a:spcBef>
                        <a:spcAft>
                          <a:spcPts val="0"/>
                        </a:spcAft>
                      </a:pPr>
                      <a:r>
                        <a:rPr lang="en-US" sz="1200">
                          <a:effectLst/>
                        </a:rPr>
                        <a:t>Specialization-of</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a:effectLst/>
                        </a:rPr>
                        <a:t>a-kind-of property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43852297"/>
                  </a:ext>
                </a:extLst>
              </a:tr>
              <a:tr h="474133">
                <a:tc>
                  <a:txBody>
                    <a:bodyPr/>
                    <a:lstStyle/>
                    <a:p>
                      <a:pPr marL="0" marR="0">
                        <a:lnSpc>
                          <a:spcPct val="115000"/>
                        </a:lnSpc>
                        <a:spcBef>
                          <a:spcPts val="0"/>
                        </a:spcBef>
                        <a:spcAft>
                          <a:spcPts val="0"/>
                        </a:spcAft>
                      </a:pPr>
                      <a:r>
                        <a:rPr lang="en-US" sz="1200">
                          <a:effectLst/>
                        </a:rPr>
                        <a:t>Types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a:effectLst/>
                        </a:rPr>
                        <a:t>(SUV, compact, luxury)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31396135"/>
                  </a:ext>
                </a:extLst>
              </a:tr>
              <a:tr h="474133">
                <a:tc>
                  <a:txBody>
                    <a:bodyPr/>
                    <a:lstStyle/>
                    <a:p>
                      <a:pPr marL="0" marR="0">
                        <a:lnSpc>
                          <a:spcPct val="115000"/>
                        </a:lnSpc>
                        <a:spcBef>
                          <a:spcPts val="0"/>
                        </a:spcBef>
                        <a:spcAft>
                          <a:spcPts val="0"/>
                        </a:spcAft>
                      </a:pPr>
                      <a:r>
                        <a:rPr lang="en-US" sz="1200">
                          <a:effectLst/>
                        </a:rPr>
                        <a:t>Maker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a:effectLst/>
                        </a:rPr>
                        <a:t>(Honda, Ford, Subaru)</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01467608"/>
                  </a:ext>
                </a:extLst>
              </a:tr>
              <a:tr h="474133">
                <a:tc>
                  <a:txBody>
                    <a:bodyPr/>
                    <a:lstStyle/>
                    <a:p>
                      <a:pPr marL="0" marR="0">
                        <a:lnSpc>
                          <a:spcPct val="115000"/>
                        </a:lnSpc>
                        <a:spcBef>
                          <a:spcPts val="0"/>
                        </a:spcBef>
                        <a:spcAft>
                          <a:spcPts val="0"/>
                        </a:spcAft>
                      </a:pPr>
                      <a:r>
                        <a:rPr lang="en-US" sz="1200">
                          <a:effectLst/>
                        </a:rPr>
                        <a:t>Engine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a:effectLst/>
                        </a:rPr>
                        <a:t>(gasoline, hybrid, diesel, electric)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34509863"/>
                  </a:ext>
                </a:extLst>
              </a:tr>
              <a:tr h="474133">
                <a:tc>
                  <a:txBody>
                    <a:bodyPr/>
                    <a:lstStyle/>
                    <a:p>
                      <a:pPr marL="0" marR="0">
                        <a:lnSpc>
                          <a:spcPct val="115000"/>
                        </a:lnSpc>
                        <a:spcBef>
                          <a:spcPts val="0"/>
                        </a:spcBef>
                        <a:spcAft>
                          <a:spcPts val="0"/>
                        </a:spcAft>
                      </a:pPr>
                      <a:r>
                        <a:rPr lang="en-US" sz="1200">
                          <a:effectLst/>
                        </a:rPr>
                        <a:t>Transmission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dirty="0">
                          <a:effectLst/>
                        </a:rPr>
                        <a:t>(manual, automatic)</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23979997"/>
                  </a:ext>
                </a:extLst>
              </a:tr>
            </a:tbl>
          </a:graphicData>
        </a:graphic>
      </p:graphicFrame>
      <p:sp>
        <p:nvSpPr>
          <p:cNvPr id="7" name="Oval 6">
            <a:extLst>
              <a:ext uri="{FF2B5EF4-FFF2-40B4-BE49-F238E27FC236}">
                <a16:creationId xmlns:a16="http://schemas.microsoft.com/office/drawing/2014/main" id="{7A154305-138F-4294-9A24-B5657D950394}"/>
              </a:ext>
            </a:extLst>
          </p:cNvPr>
          <p:cNvSpPr/>
          <p:nvPr/>
        </p:nvSpPr>
        <p:spPr>
          <a:xfrm>
            <a:off x="379412" y="2971800"/>
            <a:ext cx="2057400" cy="685800"/>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Broad Meaning</a:t>
            </a:r>
          </a:p>
        </p:txBody>
      </p:sp>
      <p:sp>
        <p:nvSpPr>
          <p:cNvPr id="8" name="Oval 7">
            <a:extLst>
              <a:ext uri="{FF2B5EF4-FFF2-40B4-BE49-F238E27FC236}">
                <a16:creationId xmlns:a16="http://schemas.microsoft.com/office/drawing/2014/main" id="{19AD899B-E672-40A1-B349-B7D8A6EF3215}"/>
              </a:ext>
            </a:extLst>
          </p:cNvPr>
          <p:cNvSpPr/>
          <p:nvPr/>
        </p:nvSpPr>
        <p:spPr>
          <a:xfrm>
            <a:off x="9236074" y="2990850"/>
            <a:ext cx="2057400" cy="685800"/>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Instance</a:t>
            </a:r>
          </a:p>
        </p:txBody>
      </p:sp>
      <p:sp>
        <p:nvSpPr>
          <p:cNvPr id="9" name="Date Placeholder 8">
            <a:extLst>
              <a:ext uri="{FF2B5EF4-FFF2-40B4-BE49-F238E27FC236}">
                <a16:creationId xmlns:a16="http://schemas.microsoft.com/office/drawing/2014/main" id="{E4FE446C-28C4-4FD1-952F-7558A0EAE913}"/>
              </a:ext>
            </a:extLst>
          </p:cNvPr>
          <p:cNvSpPr>
            <a:spLocks noGrp="1"/>
          </p:cNvSpPr>
          <p:nvPr>
            <p:ph type="dt" sz="half" idx="4294967295"/>
          </p:nvPr>
        </p:nvSpPr>
        <p:spPr>
          <a:xfrm>
            <a:off x="6932612" y="6155267"/>
            <a:ext cx="1371600" cy="273049"/>
          </a:xfrm>
          <a:prstGeom prst="rect">
            <a:avLst/>
          </a:prstGeom>
        </p:spPr>
        <p:txBody>
          <a:bodyPr/>
          <a:lstStyle/>
          <a:p>
            <a:endParaRPr lang="en-US" dirty="0"/>
          </a:p>
        </p:txBody>
      </p:sp>
    </p:spTree>
    <p:extLst>
      <p:ext uri="{BB962C8B-B14F-4D97-AF65-F5344CB8AC3E}">
        <p14:creationId xmlns:p14="http://schemas.microsoft.com/office/powerpoint/2010/main" val="261111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D536-E02F-4915-BABB-3B9E81B9C5C5}"/>
              </a:ext>
            </a:extLst>
          </p:cNvPr>
          <p:cNvSpPr>
            <a:spLocks noGrp="1"/>
          </p:cNvSpPr>
          <p:nvPr>
            <p:ph type="title"/>
          </p:nvPr>
        </p:nvSpPr>
        <p:spPr/>
        <p:txBody>
          <a:bodyPr>
            <a:normAutofit fontScale="90000"/>
          </a:bodyPr>
          <a:lstStyle/>
          <a:p>
            <a:r>
              <a:rPr lang="en-US" dirty="0"/>
              <a:t>Derivation of the slot and frame structure:</a:t>
            </a:r>
            <a:br>
              <a:rPr lang="en-US" dirty="0"/>
            </a:br>
            <a:r>
              <a:rPr lang="en-US" dirty="0"/>
              <a:t>Design and development of an artifact which meets some of the objectives</a:t>
            </a:r>
          </a:p>
        </p:txBody>
      </p:sp>
      <p:sp>
        <p:nvSpPr>
          <p:cNvPr id="3" name="Content Placeholder 2">
            <a:extLst>
              <a:ext uri="{FF2B5EF4-FFF2-40B4-BE49-F238E27FC236}">
                <a16:creationId xmlns:a16="http://schemas.microsoft.com/office/drawing/2014/main" id="{ECB4D029-4E70-45AC-B193-DE3ACF17B25A}"/>
              </a:ext>
            </a:extLst>
          </p:cNvPr>
          <p:cNvSpPr>
            <a:spLocks noGrp="1"/>
          </p:cNvSpPr>
          <p:nvPr>
            <p:ph idx="1"/>
          </p:nvPr>
        </p:nvSpPr>
        <p:spPr/>
        <p:txBody>
          <a:bodyPr/>
          <a:lstStyle/>
          <a:p>
            <a:r>
              <a:rPr lang="en-US" dirty="0"/>
              <a:t>An instance of a car frame:</a:t>
            </a:r>
          </a:p>
          <a:p>
            <a:pPr marL="0" indent="0">
              <a:buNone/>
            </a:pPr>
            <a:endParaRPr lang="en-US" dirty="0"/>
          </a:p>
        </p:txBody>
      </p:sp>
      <p:sp>
        <p:nvSpPr>
          <p:cNvPr id="5" name="Slide Number Placeholder 4">
            <a:extLst>
              <a:ext uri="{FF2B5EF4-FFF2-40B4-BE49-F238E27FC236}">
                <a16:creationId xmlns:a16="http://schemas.microsoft.com/office/drawing/2014/main" id="{17AB1A61-AC88-446E-BBEB-FC4F4A9B5089}"/>
              </a:ext>
            </a:extLst>
          </p:cNvPr>
          <p:cNvSpPr>
            <a:spLocks noGrp="1"/>
          </p:cNvSpPr>
          <p:nvPr>
            <p:ph type="sldNum" sz="quarter" idx="12"/>
          </p:nvPr>
        </p:nvSpPr>
        <p:spPr/>
        <p:txBody>
          <a:bodyPr/>
          <a:lstStyle/>
          <a:p>
            <a:fld id="{4FA5B089-9E49-45FE-8222-EE2CE1F74ED7}" type="slidenum">
              <a:rPr lang="en-US" smtClean="0"/>
              <a:t>17</a:t>
            </a:fld>
            <a:endParaRPr lang="en-US"/>
          </a:p>
        </p:txBody>
      </p:sp>
      <p:graphicFrame>
        <p:nvGraphicFramePr>
          <p:cNvPr id="6" name="Table 5">
            <a:extLst>
              <a:ext uri="{FF2B5EF4-FFF2-40B4-BE49-F238E27FC236}">
                <a16:creationId xmlns:a16="http://schemas.microsoft.com/office/drawing/2014/main" id="{3544D77A-04CB-47C4-969B-1715506F7ADB}"/>
              </a:ext>
            </a:extLst>
          </p:cNvPr>
          <p:cNvGraphicFramePr>
            <a:graphicFrameLocks noGrp="1"/>
          </p:cNvGraphicFramePr>
          <p:nvPr>
            <p:extLst>
              <p:ext uri="{D42A27DB-BD31-4B8C-83A1-F6EECF244321}">
                <p14:modId xmlns:p14="http://schemas.microsoft.com/office/powerpoint/2010/main" val="2421864976"/>
              </p:ext>
            </p:extLst>
          </p:nvPr>
        </p:nvGraphicFramePr>
        <p:xfrm>
          <a:off x="3503612" y="2438400"/>
          <a:ext cx="4419600" cy="3352800"/>
        </p:xfrm>
        <a:graphic>
          <a:graphicData uri="http://schemas.openxmlformats.org/drawingml/2006/table">
            <a:tbl>
              <a:tblPr firstRow="1" firstCol="1" bandRow="1">
                <a:tableStyleId>{5C22544A-7EE6-4342-B048-85BDC9FD1C3A}</a:tableStyleId>
              </a:tblPr>
              <a:tblGrid>
                <a:gridCol w="1547002">
                  <a:extLst>
                    <a:ext uri="{9D8B030D-6E8A-4147-A177-3AD203B41FA5}">
                      <a16:colId xmlns:a16="http://schemas.microsoft.com/office/drawing/2014/main" val="84113961"/>
                    </a:ext>
                  </a:extLst>
                </a:gridCol>
                <a:gridCol w="2872598">
                  <a:extLst>
                    <a:ext uri="{9D8B030D-6E8A-4147-A177-3AD203B41FA5}">
                      <a16:colId xmlns:a16="http://schemas.microsoft.com/office/drawing/2014/main" val="53016799"/>
                    </a:ext>
                  </a:extLst>
                </a:gridCol>
              </a:tblGrid>
              <a:tr h="419100">
                <a:tc gridSpan="2">
                  <a:txBody>
                    <a:bodyPr/>
                    <a:lstStyle/>
                    <a:p>
                      <a:pPr marL="0" marR="0">
                        <a:lnSpc>
                          <a:spcPct val="115000"/>
                        </a:lnSpc>
                        <a:spcBef>
                          <a:spcPts val="0"/>
                        </a:spcBef>
                        <a:spcAft>
                          <a:spcPts val="0"/>
                        </a:spcAft>
                      </a:pPr>
                      <a:r>
                        <a:rPr lang="en-US" sz="1200" dirty="0">
                          <a:effectLst/>
                        </a:rPr>
                        <a:t>Table 3 – An Instance of a Car Frame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659679905"/>
                  </a:ext>
                </a:extLst>
              </a:tr>
              <a:tr h="419100">
                <a:tc>
                  <a:txBody>
                    <a:bodyPr/>
                    <a:lstStyle/>
                    <a:p>
                      <a:pPr marL="0" marR="0">
                        <a:lnSpc>
                          <a:spcPct val="115000"/>
                        </a:lnSpc>
                        <a:spcBef>
                          <a:spcPts val="0"/>
                        </a:spcBef>
                        <a:spcAft>
                          <a:spcPts val="0"/>
                        </a:spcAft>
                      </a:pPr>
                      <a:r>
                        <a:rPr lang="en-US" sz="1200" u="sng">
                          <a:effectLst/>
                        </a:rPr>
                        <a:t>Slot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u="sng">
                          <a:effectLst/>
                        </a:rPr>
                        <a:t>Filler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76181707"/>
                  </a:ext>
                </a:extLst>
              </a:tr>
              <a:tr h="419100">
                <a:tc>
                  <a:txBody>
                    <a:bodyPr/>
                    <a:lstStyle/>
                    <a:p>
                      <a:pPr marL="0" marR="0">
                        <a:lnSpc>
                          <a:spcPct val="115000"/>
                        </a:lnSpc>
                        <a:spcBef>
                          <a:spcPts val="0"/>
                        </a:spcBef>
                        <a:spcAft>
                          <a:spcPts val="0"/>
                        </a:spcAft>
                      </a:pPr>
                      <a:r>
                        <a:rPr lang="en-US" sz="1200">
                          <a:effectLst/>
                        </a:rPr>
                        <a:t>Name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a:effectLst/>
                        </a:rPr>
                        <a:t>Zamil’s Car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38805868"/>
                  </a:ext>
                </a:extLst>
              </a:tr>
              <a:tr h="419100">
                <a:tc>
                  <a:txBody>
                    <a:bodyPr/>
                    <a:lstStyle/>
                    <a:p>
                      <a:pPr marL="0" marR="0">
                        <a:lnSpc>
                          <a:spcPct val="115000"/>
                        </a:lnSpc>
                        <a:spcBef>
                          <a:spcPts val="0"/>
                        </a:spcBef>
                        <a:spcAft>
                          <a:spcPts val="0"/>
                        </a:spcAft>
                      </a:pPr>
                      <a:r>
                        <a:rPr lang="en-US" sz="1200">
                          <a:effectLst/>
                        </a:rPr>
                        <a:t>Specialization-of</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a:effectLst/>
                        </a:rPr>
                        <a:t>isa car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18305543"/>
                  </a:ext>
                </a:extLst>
              </a:tr>
              <a:tr h="419100">
                <a:tc>
                  <a:txBody>
                    <a:bodyPr/>
                    <a:lstStyle/>
                    <a:p>
                      <a:pPr marL="0" marR="0">
                        <a:lnSpc>
                          <a:spcPct val="115000"/>
                        </a:lnSpc>
                        <a:spcBef>
                          <a:spcPts val="0"/>
                        </a:spcBef>
                        <a:spcAft>
                          <a:spcPts val="0"/>
                        </a:spcAft>
                      </a:pPr>
                      <a:r>
                        <a:rPr lang="en-US" sz="1200">
                          <a:effectLst/>
                        </a:rPr>
                        <a:t>Type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dirty="0">
                          <a:effectLst/>
                        </a:rPr>
                        <a:t>luxury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34456286"/>
                  </a:ext>
                </a:extLst>
              </a:tr>
              <a:tr h="419100">
                <a:tc>
                  <a:txBody>
                    <a:bodyPr/>
                    <a:lstStyle/>
                    <a:p>
                      <a:pPr marL="0" marR="0">
                        <a:lnSpc>
                          <a:spcPct val="115000"/>
                        </a:lnSpc>
                        <a:spcBef>
                          <a:spcPts val="0"/>
                        </a:spcBef>
                        <a:spcAft>
                          <a:spcPts val="0"/>
                        </a:spcAft>
                      </a:pPr>
                      <a:r>
                        <a:rPr lang="en-US" sz="1200">
                          <a:effectLst/>
                        </a:rPr>
                        <a:t>Maker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a:effectLst/>
                        </a:rPr>
                        <a:t>Subaru</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77641878"/>
                  </a:ext>
                </a:extLst>
              </a:tr>
              <a:tr h="419100">
                <a:tc>
                  <a:txBody>
                    <a:bodyPr/>
                    <a:lstStyle/>
                    <a:p>
                      <a:pPr marL="0" marR="0">
                        <a:lnSpc>
                          <a:spcPct val="115000"/>
                        </a:lnSpc>
                        <a:spcBef>
                          <a:spcPts val="0"/>
                        </a:spcBef>
                        <a:spcAft>
                          <a:spcPts val="0"/>
                        </a:spcAft>
                      </a:pPr>
                      <a:r>
                        <a:rPr lang="en-US" sz="1200">
                          <a:effectLst/>
                        </a:rPr>
                        <a:t>Engine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a:effectLst/>
                        </a:rPr>
                        <a:t>hybrid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47492250"/>
                  </a:ext>
                </a:extLst>
              </a:tr>
              <a:tr h="419100">
                <a:tc>
                  <a:txBody>
                    <a:bodyPr/>
                    <a:lstStyle/>
                    <a:p>
                      <a:pPr marL="0" marR="0">
                        <a:lnSpc>
                          <a:spcPct val="115000"/>
                        </a:lnSpc>
                        <a:spcBef>
                          <a:spcPts val="0"/>
                        </a:spcBef>
                        <a:spcAft>
                          <a:spcPts val="0"/>
                        </a:spcAft>
                      </a:pPr>
                      <a:r>
                        <a:rPr lang="en-US" sz="1200">
                          <a:effectLst/>
                        </a:rPr>
                        <a:t>Transmission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dirty="0">
                          <a:effectLst/>
                        </a:rPr>
                        <a:t>automatic</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39309907"/>
                  </a:ext>
                </a:extLst>
              </a:tr>
            </a:tbl>
          </a:graphicData>
        </a:graphic>
      </p:graphicFrame>
      <p:sp>
        <p:nvSpPr>
          <p:cNvPr id="7" name="Oval 6">
            <a:extLst>
              <a:ext uri="{FF2B5EF4-FFF2-40B4-BE49-F238E27FC236}">
                <a16:creationId xmlns:a16="http://schemas.microsoft.com/office/drawing/2014/main" id="{5643425E-85C0-42D7-97AC-90DCAC38EE0C}"/>
              </a:ext>
            </a:extLst>
          </p:cNvPr>
          <p:cNvSpPr/>
          <p:nvPr/>
        </p:nvSpPr>
        <p:spPr>
          <a:xfrm>
            <a:off x="6094412" y="3429000"/>
            <a:ext cx="2667000" cy="1371600"/>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Slot = Primary Key!</a:t>
            </a:r>
          </a:p>
        </p:txBody>
      </p:sp>
      <p:sp>
        <p:nvSpPr>
          <p:cNvPr id="8" name="Date Placeholder 7">
            <a:extLst>
              <a:ext uri="{FF2B5EF4-FFF2-40B4-BE49-F238E27FC236}">
                <a16:creationId xmlns:a16="http://schemas.microsoft.com/office/drawing/2014/main" id="{3213C75B-2C0E-4725-A200-A64260E4E401}"/>
              </a:ext>
            </a:extLst>
          </p:cNvPr>
          <p:cNvSpPr>
            <a:spLocks noGrp="1"/>
          </p:cNvSpPr>
          <p:nvPr>
            <p:ph type="dt" sz="half" idx="4294967295"/>
          </p:nvPr>
        </p:nvSpPr>
        <p:spPr>
          <a:xfrm>
            <a:off x="6932612" y="6155267"/>
            <a:ext cx="1371600" cy="273049"/>
          </a:xfrm>
          <a:prstGeom prst="rect">
            <a:avLst/>
          </a:prstGeom>
        </p:spPr>
        <p:txBody>
          <a:bodyPr/>
          <a:lstStyle/>
          <a:p>
            <a:endParaRPr lang="en-US" dirty="0"/>
          </a:p>
        </p:txBody>
      </p:sp>
    </p:spTree>
    <p:extLst>
      <p:ext uri="{BB962C8B-B14F-4D97-AF65-F5344CB8AC3E}">
        <p14:creationId xmlns:p14="http://schemas.microsoft.com/office/powerpoint/2010/main" val="6965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7FE7B-7F36-4F64-8F44-9FDB293F0E20}"/>
              </a:ext>
            </a:extLst>
          </p:cNvPr>
          <p:cNvSpPr>
            <a:spLocks noGrp="1"/>
          </p:cNvSpPr>
          <p:nvPr>
            <p:ph type="title"/>
          </p:nvPr>
        </p:nvSpPr>
        <p:spPr/>
        <p:txBody>
          <a:bodyPr>
            <a:normAutofit fontScale="90000"/>
          </a:bodyPr>
          <a:lstStyle/>
          <a:p>
            <a:r>
              <a:rPr lang="en-US" dirty="0"/>
              <a:t>Derivation of the slot and frame structure:</a:t>
            </a:r>
            <a:br>
              <a:rPr lang="en-US" dirty="0"/>
            </a:br>
            <a:r>
              <a:rPr lang="en-US" dirty="0"/>
              <a:t>Design and development of an artifact which meets some of the objectives</a:t>
            </a:r>
          </a:p>
        </p:txBody>
      </p:sp>
      <p:sp>
        <p:nvSpPr>
          <p:cNvPr id="3" name="Content Placeholder 2">
            <a:extLst>
              <a:ext uri="{FF2B5EF4-FFF2-40B4-BE49-F238E27FC236}">
                <a16:creationId xmlns:a16="http://schemas.microsoft.com/office/drawing/2014/main" id="{0F5DF0BC-F4E6-4883-9AD6-ABC7D54C898A}"/>
              </a:ext>
            </a:extLst>
          </p:cNvPr>
          <p:cNvSpPr>
            <a:spLocks noGrp="1"/>
          </p:cNvSpPr>
          <p:nvPr>
            <p:ph idx="1"/>
          </p:nvPr>
        </p:nvSpPr>
        <p:spPr/>
        <p:txBody>
          <a:bodyPr>
            <a:normAutofit lnSpcReduction="10000"/>
          </a:bodyPr>
          <a:lstStyle/>
          <a:p>
            <a:r>
              <a:rPr lang="en-US" dirty="0"/>
              <a:t>Frame systems are designed so that more generic frames are at the top of the hierarchy.</a:t>
            </a:r>
          </a:p>
          <a:p>
            <a:r>
              <a:rPr lang="en-US" dirty="0"/>
              <a:t>Frames attempt to model real-world objects by using generic knowledge for the majority of an object's attributes and specific knowledge for special cases.</a:t>
            </a:r>
          </a:p>
          <a:p>
            <a:r>
              <a:rPr lang="en-US" dirty="0"/>
              <a:t>The object that has all of the typical characteristics is called a prototype.</a:t>
            </a:r>
          </a:p>
          <a:p>
            <a:r>
              <a:rPr lang="en-US" dirty="0"/>
              <a:t>Frames may also be classified by their applications</a:t>
            </a:r>
          </a:p>
          <a:p>
            <a:pPr lvl="1"/>
            <a:r>
              <a:rPr lang="en-US" dirty="0"/>
              <a:t>A situational frame contains knowledge about what to expect in a given situation.</a:t>
            </a:r>
          </a:p>
          <a:p>
            <a:pPr lvl="1"/>
            <a:r>
              <a:rPr lang="en-US" dirty="0"/>
              <a:t>An action frame contains slots that specify the actions to be performed in a given situation.</a:t>
            </a:r>
          </a:p>
          <a:p>
            <a:pPr lvl="1"/>
            <a:r>
              <a:rPr lang="en-US" dirty="0"/>
              <a:t>The combination of situational and action frames can be used to describe cause-and-effect relationships in the form of causal knowledge frames.</a:t>
            </a:r>
          </a:p>
        </p:txBody>
      </p:sp>
      <p:sp>
        <p:nvSpPr>
          <p:cNvPr id="4" name="Slide Number Placeholder 3">
            <a:extLst>
              <a:ext uri="{FF2B5EF4-FFF2-40B4-BE49-F238E27FC236}">
                <a16:creationId xmlns:a16="http://schemas.microsoft.com/office/drawing/2014/main" id="{1FAA2C48-2122-49D2-9192-A0F31CD91843}"/>
              </a:ext>
            </a:extLst>
          </p:cNvPr>
          <p:cNvSpPr>
            <a:spLocks noGrp="1"/>
          </p:cNvSpPr>
          <p:nvPr>
            <p:ph type="sldNum" sz="quarter" idx="12"/>
          </p:nvPr>
        </p:nvSpPr>
        <p:spPr/>
        <p:txBody>
          <a:bodyPr/>
          <a:lstStyle/>
          <a:p>
            <a:fld id="{4FA5B089-9E49-45FE-8222-EE2CE1F74ED7}" type="slidenum">
              <a:rPr lang="en-US" smtClean="0"/>
              <a:t>18</a:t>
            </a:fld>
            <a:endParaRPr lang="en-US"/>
          </a:p>
        </p:txBody>
      </p:sp>
      <p:sp>
        <p:nvSpPr>
          <p:cNvPr id="6" name="Date Placeholder 5">
            <a:extLst>
              <a:ext uri="{FF2B5EF4-FFF2-40B4-BE49-F238E27FC236}">
                <a16:creationId xmlns:a16="http://schemas.microsoft.com/office/drawing/2014/main" id="{4763F22B-4B92-441A-A32C-764791922E3C}"/>
              </a:ext>
            </a:extLst>
          </p:cNvPr>
          <p:cNvSpPr>
            <a:spLocks noGrp="1"/>
          </p:cNvSpPr>
          <p:nvPr>
            <p:ph type="dt" sz="half" idx="4294967295"/>
          </p:nvPr>
        </p:nvSpPr>
        <p:spPr>
          <a:xfrm>
            <a:off x="6932612" y="6155267"/>
            <a:ext cx="1371600" cy="273049"/>
          </a:xfrm>
          <a:prstGeom prst="rect">
            <a:avLst/>
          </a:prstGeom>
        </p:spPr>
        <p:txBody>
          <a:bodyPr/>
          <a:lstStyle/>
          <a:p>
            <a:endParaRPr lang="en-US" dirty="0"/>
          </a:p>
        </p:txBody>
      </p:sp>
    </p:spTree>
    <p:extLst>
      <p:ext uri="{BB962C8B-B14F-4D97-AF65-F5344CB8AC3E}">
        <p14:creationId xmlns:p14="http://schemas.microsoft.com/office/powerpoint/2010/main" val="44577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0A75E-7035-4552-9E62-6817D9031C0E}"/>
              </a:ext>
            </a:extLst>
          </p:cNvPr>
          <p:cNvSpPr>
            <a:spLocks noGrp="1"/>
          </p:cNvSpPr>
          <p:nvPr>
            <p:ph type="title"/>
          </p:nvPr>
        </p:nvSpPr>
        <p:spPr/>
        <p:txBody>
          <a:bodyPr>
            <a:normAutofit fontScale="90000"/>
          </a:bodyPr>
          <a:lstStyle/>
          <a:p>
            <a:r>
              <a:rPr lang="en-US" sz="3200" dirty="0"/>
              <a:t>Derivation of the slot and frame structure:</a:t>
            </a:r>
            <a:br>
              <a:rPr lang="en-US" sz="3200" dirty="0"/>
            </a:br>
            <a:r>
              <a:rPr lang="en-US" sz="3200" dirty="0"/>
              <a:t>Design and development of an artifact which meets some of the objectives</a:t>
            </a:r>
            <a:endParaRPr lang="en-US" sz="3199" dirty="0"/>
          </a:p>
        </p:txBody>
      </p:sp>
      <p:sp>
        <p:nvSpPr>
          <p:cNvPr id="6" name="Slide Number Placeholder 5">
            <a:extLst>
              <a:ext uri="{FF2B5EF4-FFF2-40B4-BE49-F238E27FC236}">
                <a16:creationId xmlns:a16="http://schemas.microsoft.com/office/drawing/2014/main" id="{E4BDAF1E-5250-41B4-8D2A-5EDA90542772}"/>
              </a:ext>
            </a:extLst>
          </p:cNvPr>
          <p:cNvSpPr>
            <a:spLocks noGrp="1"/>
          </p:cNvSpPr>
          <p:nvPr>
            <p:ph type="sldNum" sz="quarter" idx="12"/>
          </p:nvPr>
        </p:nvSpPr>
        <p:spPr/>
        <p:txBody>
          <a:bodyPr/>
          <a:lstStyle/>
          <a:p>
            <a:fld id="{4FA5B089-9E49-45FE-8222-EE2CE1F74ED7}" type="slidenum">
              <a:rPr lang="en-US" smtClean="0"/>
              <a:t>19</a:t>
            </a:fld>
            <a:endParaRPr lang="en-US"/>
          </a:p>
        </p:txBody>
      </p:sp>
      <p:pic>
        <p:nvPicPr>
          <p:cNvPr id="7" name="picture">
            <a:extLst>
              <a:ext uri="{FF2B5EF4-FFF2-40B4-BE49-F238E27FC236}">
                <a16:creationId xmlns:a16="http://schemas.microsoft.com/office/drawing/2014/main" id="{0DA131DE-3B76-4B96-8732-BD252CADFF1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12812" y="2057400"/>
            <a:ext cx="9525000" cy="3352799"/>
          </a:xfrm>
          <a:prstGeom prst="rect">
            <a:avLst/>
          </a:prstGeom>
          <a:ln>
            <a:solidFill>
              <a:schemeClr val="accent1"/>
            </a:solidFill>
          </a:ln>
        </p:spPr>
      </p:pic>
      <p:sp>
        <p:nvSpPr>
          <p:cNvPr id="3" name="TextBox 2">
            <a:extLst>
              <a:ext uri="{FF2B5EF4-FFF2-40B4-BE49-F238E27FC236}">
                <a16:creationId xmlns:a16="http://schemas.microsoft.com/office/drawing/2014/main" id="{E3DCD440-745C-476B-81C4-BA1A02447E27}"/>
              </a:ext>
            </a:extLst>
          </p:cNvPr>
          <p:cNvSpPr txBox="1"/>
          <p:nvPr/>
        </p:nvSpPr>
        <p:spPr>
          <a:xfrm>
            <a:off x="912812" y="5644634"/>
            <a:ext cx="5410200" cy="369332"/>
          </a:xfrm>
          <a:prstGeom prst="rect">
            <a:avLst/>
          </a:prstGeom>
          <a:noFill/>
          <a:ln>
            <a:solidFill>
              <a:schemeClr val="bg2"/>
            </a:solidFill>
          </a:ln>
        </p:spPr>
        <p:txBody>
          <a:bodyPr wrap="square" rtlCol="0" anchor="ctr" anchorCtr="1">
            <a:spAutoFit/>
          </a:bodyPr>
          <a:lstStyle/>
          <a:p>
            <a:r>
              <a:rPr lang="en-US" dirty="0"/>
              <a:t>Figure 1 - FIBO diagram of Municipal Bonds.</a:t>
            </a:r>
          </a:p>
        </p:txBody>
      </p:sp>
      <p:sp>
        <p:nvSpPr>
          <p:cNvPr id="5" name="Date Placeholder 4">
            <a:extLst>
              <a:ext uri="{FF2B5EF4-FFF2-40B4-BE49-F238E27FC236}">
                <a16:creationId xmlns:a16="http://schemas.microsoft.com/office/drawing/2014/main" id="{CAF0AB64-0060-434C-9C1B-5A7B53494B97}"/>
              </a:ext>
            </a:extLst>
          </p:cNvPr>
          <p:cNvSpPr>
            <a:spLocks noGrp="1"/>
          </p:cNvSpPr>
          <p:nvPr>
            <p:ph type="dt" sz="half" idx="4294967295"/>
          </p:nvPr>
        </p:nvSpPr>
        <p:spPr>
          <a:xfrm>
            <a:off x="6932612" y="6155267"/>
            <a:ext cx="1371600" cy="273049"/>
          </a:xfrm>
          <a:prstGeom prst="rect">
            <a:avLst/>
          </a:prstGeom>
        </p:spPr>
        <p:txBody>
          <a:bodyPr/>
          <a:lstStyle/>
          <a:p>
            <a:endParaRPr lang="en-US" dirty="0"/>
          </a:p>
        </p:txBody>
      </p:sp>
    </p:spTree>
    <p:extLst>
      <p:ext uri="{BB962C8B-B14F-4D97-AF65-F5344CB8AC3E}">
        <p14:creationId xmlns:p14="http://schemas.microsoft.com/office/powerpoint/2010/main" val="285028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51B89-3937-4197-9AB4-1A2DD0756A4E}"/>
              </a:ext>
            </a:extLst>
          </p:cNvPr>
          <p:cNvSpPr>
            <a:spLocks noGrp="1"/>
          </p:cNvSpPr>
          <p:nvPr>
            <p:ph type="title"/>
          </p:nvPr>
        </p:nvSpPr>
        <p:spPr>
          <a:xfrm>
            <a:off x="912812" y="228600"/>
            <a:ext cx="8686801" cy="609600"/>
          </a:xfrm>
        </p:spPr>
        <p:txBody>
          <a:bodyPr/>
          <a:lstStyle/>
          <a:p>
            <a:r>
              <a:rPr lang="en-US" dirty="0"/>
              <a:t>Abstract</a:t>
            </a:r>
          </a:p>
        </p:txBody>
      </p:sp>
      <p:sp>
        <p:nvSpPr>
          <p:cNvPr id="3" name="Content Placeholder 2">
            <a:extLst>
              <a:ext uri="{FF2B5EF4-FFF2-40B4-BE49-F238E27FC236}">
                <a16:creationId xmlns:a16="http://schemas.microsoft.com/office/drawing/2014/main" id="{A3C57A40-3D90-4A61-B303-618FC93FF928}"/>
              </a:ext>
            </a:extLst>
          </p:cNvPr>
          <p:cNvSpPr>
            <a:spLocks noGrp="1"/>
          </p:cNvSpPr>
          <p:nvPr>
            <p:ph idx="1"/>
          </p:nvPr>
        </p:nvSpPr>
        <p:spPr>
          <a:xfrm>
            <a:off x="1065212" y="914400"/>
            <a:ext cx="8686801" cy="5486400"/>
          </a:xfrm>
        </p:spPr>
        <p:txBody>
          <a:bodyPr>
            <a:normAutofit fontScale="92500" lnSpcReduction="10000"/>
          </a:bodyPr>
          <a:lstStyle/>
          <a:p>
            <a:r>
              <a:rPr lang="en-US" sz="2400" dirty="0"/>
              <a:t>In this paper we utilize a natural language processing implementation of the Financial Industry Business Ontology (FIBO) to extract financial information from the social media platform Twitter regarding financial and budget information in the public sector, namely the two public-private agencies of the Port Authority of NY and NJ (PANYNJ), and the NY Metropolitan Transportation Agency (MTA). </a:t>
            </a:r>
          </a:p>
          <a:p>
            <a:r>
              <a:rPr lang="en-US" sz="2400" dirty="0"/>
              <a:t>FIBO is part of the Enterprise Data Management Council (EDMC) and Object Management Group (OMG) family of specifications. FIBO provides standards for defining the facts, terms, and relationships associated with financial concepts.</a:t>
            </a:r>
          </a:p>
          <a:p>
            <a:r>
              <a:rPr lang="en-US" sz="2400" dirty="0"/>
              <a:t>Design Science Research (DSR) methodology.</a:t>
            </a:r>
          </a:p>
          <a:p>
            <a:r>
              <a:rPr lang="en-US" sz="2400" b="1" dirty="0">
                <a:solidFill>
                  <a:srgbClr val="FF0000"/>
                </a:solidFill>
              </a:rPr>
              <a:t>We apply a frame and slot approach from the artificial intelligence and natural language processing literature to operationalize the FIBO ontology in a public sector/municipalities business context. </a:t>
            </a:r>
          </a:p>
          <a:p>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t>2</a:t>
            </a:fld>
            <a:endParaRPr lang="en-US" dirty="0"/>
          </a:p>
        </p:txBody>
      </p:sp>
      <p:sp>
        <p:nvSpPr>
          <p:cNvPr id="6" name="Date Placeholder 5">
            <a:extLst>
              <a:ext uri="{FF2B5EF4-FFF2-40B4-BE49-F238E27FC236}">
                <a16:creationId xmlns:a16="http://schemas.microsoft.com/office/drawing/2014/main" id="{A8EF6896-BB97-4CB9-BC34-E0C6F88AC817}"/>
              </a:ext>
            </a:extLst>
          </p:cNvPr>
          <p:cNvSpPr>
            <a:spLocks noGrp="1"/>
          </p:cNvSpPr>
          <p:nvPr>
            <p:ph type="dt" sz="half" idx="4294967295"/>
          </p:nvPr>
        </p:nvSpPr>
        <p:spPr>
          <a:xfrm>
            <a:off x="6932612" y="6155267"/>
            <a:ext cx="1371600" cy="273049"/>
          </a:xfrm>
          <a:prstGeom prst="rect">
            <a:avLst/>
          </a:prstGeom>
        </p:spPr>
        <p:txBody>
          <a:bodyPr/>
          <a:lstStyle/>
          <a:p>
            <a:endParaRPr lang="en-US" dirty="0"/>
          </a:p>
        </p:txBody>
      </p:sp>
    </p:spTree>
    <p:extLst>
      <p:ext uri="{BB962C8B-B14F-4D97-AF65-F5344CB8AC3E}">
        <p14:creationId xmlns:p14="http://schemas.microsoft.com/office/powerpoint/2010/main" val="310999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54A3-B329-4DFB-B6F3-D88E3C030ADC}"/>
              </a:ext>
            </a:extLst>
          </p:cNvPr>
          <p:cNvSpPr>
            <a:spLocks noGrp="1"/>
          </p:cNvSpPr>
          <p:nvPr>
            <p:ph type="title"/>
          </p:nvPr>
        </p:nvSpPr>
        <p:spPr/>
        <p:txBody>
          <a:bodyPr>
            <a:normAutofit fontScale="90000"/>
          </a:bodyPr>
          <a:lstStyle/>
          <a:p>
            <a:r>
              <a:rPr lang="en-US" dirty="0"/>
              <a:t>Derivation of the slot and frame structure:</a:t>
            </a:r>
            <a:br>
              <a:rPr lang="en-US" dirty="0"/>
            </a:br>
            <a:r>
              <a:rPr lang="en-US" dirty="0"/>
              <a:t>Design and development of an artifact which meets some of the objectives</a:t>
            </a:r>
          </a:p>
        </p:txBody>
      </p:sp>
      <p:sp>
        <p:nvSpPr>
          <p:cNvPr id="3" name="Content Placeholder 2">
            <a:extLst>
              <a:ext uri="{FF2B5EF4-FFF2-40B4-BE49-F238E27FC236}">
                <a16:creationId xmlns:a16="http://schemas.microsoft.com/office/drawing/2014/main" id="{B1EF7040-CC6A-4024-86BA-CD4E82DEDCAE}"/>
              </a:ext>
            </a:extLst>
          </p:cNvPr>
          <p:cNvSpPr>
            <a:spLocks noGrp="1"/>
          </p:cNvSpPr>
          <p:nvPr>
            <p:ph idx="1"/>
          </p:nvPr>
        </p:nvSpPr>
        <p:spPr>
          <a:xfrm>
            <a:off x="1065212" y="1828800"/>
            <a:ext cx="8686801" cy="4876800"/>
          </a:xfrm>
        </p:spPr>
        <p:txBody>
          <a:bodyPr>
            <a:normAutofit/>
          </a:bodyPr>
          <a:lstStyle/>
          <a:p>
            <a:r>
              <a:rPr lang="en-US" sz="2400" dirty="0"/>
              <a:t>Challenge: Twitter filters tend to be based on sentiment, not business content.</a:t>
            </a:r>
          </a:p>
          <a:p>
            <a:r>
              <a:rPr lang="en-US" sz="2400" dirty="0"/>
              <a:t>FIBO ontology provides the conceptual structure of financial concepts.</a:t>
            </a:r>
          </a:p>
          <a:p>
            <a:r>
              <a:rPr lang="en-US" sz="2400" dirty="0"/>
              <a:t>Sentences “carry” semantic meaning --&gt; ontologies “carry” semantic meaning --&gt; 	sentence structure &lt;--&gt; ontology structure.</a:t>
            </a:r>
          </a:p>
          <a:p>
            <a:r>
              <a:rPr lang="en-US" sz="2400" dirty="0"/>
              <a:t>Adjustments must be made in twitter feeds, for example:  2 = “two” etc.</a:t>
            </a:r>
          </a:p>
          <a:p>
            <a:endParaRPr lang="en-US" dirty="0"/>
          </a:p>
        </p:txBody>
      </p:sp>
      <p:sp>
        <p:nvSpPr>
          <p:cNvPr id="4" name="Slide Number Placeholder 3">
            <a:extLst>
              <a:ext uri="{FF2B5EF4-FFF2-40B4-BE49-F238E27FC236}">
                <a16:creationId xmlns:a16="http://schemas.microsoft.com/office/drawing/2014/main" id="{9878F098-E95B-40C6-B7CF-DF6F022359BB}"/>
              </a:ext>
            </a:extLst>
          </p:cNvPr>
          <p:cNvSpPr>
            <a:spLocks noGrp="1"/>
          </p:cNvSpPr>
          <p:nvPr>
            <p:ph type="sldNum" sz="quarter" idx="12"/>
          </p:nvPr>
        </p:nvSpPr>
        <p:spPr/>
        <p:txBody>
          <a:bodyPr/>
          <a:lstStyle/>
          <a:p>
            <a:fld id="{4FA5B089-9E49-45FE-8222-EE2CE1F74ED7}" type="slidenum">
              <a:rPr lang="en-US" smtClean="0"/>
              <a:t>20</a:t>
            </a:fld>
            <a:endParaRPr lang="en-US"/>
          </a:p>
        </p:txBody>
      </p:sp>
      <p:sp>
        <p:nvSpPr>
          <p:cNvPr id="6" name="Date Placeholder 5">
            <a:extLst>
              <a:ext uri="{FF2B5EF4-FFF2-40B4-BE49-F238E27FC236}">
                <a16:creationId xmlns:a16="http://schemas.microsoft.com/office/drawing/2014/main" id="{B4AEF4BB-A551-40BE-A417-C6278955ABA1}"/>
              </a:ext>
            </a:extLst>
          </p:cNvPr>
          <p:cNvSpPr>
            <a:spLocks noGrp="1"/>
          </p:cNvSpPr>
          <p:nvPr>
            <p:ph type="dt" sz="half" idx="4294967295"/>
          </p:nvPr>
        </p:nvSpPr>
        <p:spPr>
          <a:xfrm>
            <a:off x="6932612" y="6155267"/>
            <a:ext cx="1371600" cy="273049"/>
          </a:xfrm>
          <a:prstGeom prst="rect">
            <a:avLst/>
          </a:prstGeom>
        </p:spPr>
        <p:txBody>
          <a:bodyPr/>
          <a:lstStyle/>
          <a:p>
            <a:endParaRPr lang="en-US" dirty="0"/>
          </a:p>
        </p:txBody>
      </p:sp>
    </p:spTree>
    <p:extLst>
      <p:ext uri="{BB962C8B-B14F-4D97-AF65-F5344CB8AC3E}">
        <p14:creationId xmlns:p14="http://schemas.microsoft.com/office/powerpoint/2010/main" val="328943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55964-C9CE-4EE2-AB69-F68BB31CD6D4}"/>
              </a:ext>
            </a:extLst>
          </p:cNvPr>
          <p:cNvSpPr>
            <a:spLocks noGrp="1"/>
          </p:cNvSpPr>
          <p:nvPr>
            <p:ph type="title"/>
          </p:nvPr>
        </p:nvSpPr>
        <p:spPr/>
        <p:txBody>
          <a:bodyPr>
            <a:normAutofit fontScale="90000"/>
          </a:bodyPr>
          <a:lstStyle/>
          <a:p>
            <a:r>
              <a:rPr lang="en-US" dirty="0"/>
              <a:t>Derivation of the slot and frame structure:</a:t>
            </a:r>
            <a:br>
              <a:rPr lang="en-US" dirty="0"/>
            </a:br>
            <a:r>
              <a:rPr lang="en-US" dirty="0"/>
              <a:t>Design and development of an artifact which meets some of the objectives</a:t>
            </a:r>
          </a:p>
        </p:txBody>
      </p:sp>
      <p:graphicFrame>
        <p:nvGraphicFramePr>
          <p:cNvPr id="5" name="Content Placeholder 4">
            <a:extLst>
              <a:ext uri="{FF2B5EF4-FFF2-40B4-BE49-F238E27FC236}">
                <a16:creationId xmlns:a16="http://schemas.microsoft.com/office/drawing/2014/main" id="{F268E326-B61B-452E-BA26-802C99FBAC83}"/>
              </a:ext>
            </a:extLst>
          </p:cNvPr>
          <p:cNvGraphicFramePr>
            <a:graphicFrameLocks noGrp="1"/>
          </p:cNvGraphicFramePr>
          <p:nvPr>
            <p:ph idx="1"/>
            <p:extLst>
              <p:ext uri="{D42A27DB-BD31-4B8C-83A1-F6EECF244321}">
                <p14:modId xmlns:p14="http://schemas.microsoft.com/office/powerpoint/2010/main" val="306654752"/>
              </p:ext>
            </p:extLst>
          </p:nvPr>
        </p:nvGraphicFramePr>
        <p:xfrm>
          <a:off x="1827212" y="1758448"/>
          <a:ext cx="8077200" cy="4153309"/>
        </p:xfrm>
        <a:graphic>
          <a:graphicData uri="http://schemas.openxmlformats.org/drawingml/2006/table">
            <a:tbl>
              <a:tblPr firstRow="1" firstCol="1" bandRow="1">
                <a:tableStyleId>{5C22544A-7EE6-4342-B048-85BDC9FD1C3A}</a:tableStyleId>
              </a:tblPr>
              <a:tblGrid>
                <a:gridCol w="3962400">
                  <a:extLst>
                    <a:ext uri="{9D8B030D-6E8A-4147-A177-3AD203B41FA5}">
                      <a16:colId xmlns:a16="http://schemas.microsoft.com/office/drawing/2014/main" val="1591571192"/>
                    </a:ext>
                  </a:extLst>
                </a:gridCol>
                <a:gridCol w="4114800">
                  <a:extLst>
                    <a:ext uri="{9D8B030D-6E8A-4147-A177-3AD203B41FA5}">
                      <a16:colId xmlns:a16="http://schemas.microsoft.com/office/drawing/2014/main" val="905566252"/>
                    </a:ext>
                  </a:extLst>
                </a:gridCol>
              </a:tblGrid>
              <a:tr h="243510">
                <a:tc gridSpan="2">
                  <a:txBody>
                    <a:bodyPr/>
                    <a:lstStyle/>
                    <a:p>
                      <a:pPr marL="0" marR="0">
                        <a:lnSpc>
                          <a:spcPct val="115000"/>
                        </a:lnSpc>
                        <a:spcBef>
                          <a:spcPts val="0"/>
                        </a:spcBef>
                        <a:spcAft>
                          <a:spcPts val="0"/>
                        </a:spcAft>
                      </a:pPr>
                      <a:r>
                        <a:rPr lang="en-US" sz="1200" dirty="0">
                          <a:effectLst/>
                        </a:rPr>
                        <a:t>Table 4 – Government Issued Bond Frame from FIBO</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789426398"/>
                  </a:ext>
                </a:extLst>
              </a:tr>
              <a:tr h="243510">
                <a:tc>
                  <a:txBody>
                    <a:bodyPr/>
                    <a:lstStyle/>
                    <a:p>
                      <a:pPr marL="85725" marR="0">
                        <a:lnSpc>
                          <a:spcPct val="115000"/>
                        </a:lnSpc>
                        <a:spcBef>
                          <a:spcPts val="0"/>
                        </a:spcBef>
                        <a:spcAft>
                          <a:spcPts val="0"/>
                        </a:spcAft>
                      </a:pPr>
                      <a:r>
                        <a:rPr lang="en-US" sz="1200" u="sng">
                          <a:effectLst/>
                        </a:rPr>
                        <a:t>Slot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85725" marR="0">
                        <a:lnSpc>
                          <a:spcPct val="115000"/>
                        </a:lnSpc>
                        <a:spcBef>
                          <a:spcPts val="0"/>
                        </a:spcBef>
                        <a:spcAft>
                          <a:spcPts val="0"/>
                        </a:spcAft>
                      </a:pPr>
                      <a:r>
                        <a:rPr lang="en-US" sz="1200" u="sng">
                          <a:effectLst/>
                        </a:rPr>
                        <a:t>Filler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12782995"/>
                  </a:ext>
                </a:extLst>
              </a:tr>
              <a:tr h="243510">
                <a:tc>
                  <a:txBody>
                    <a:bodyPr/>
                    <a:lstStyle/>
                    <a:p>
                      <a:pPr marL="85725" marR="0">
                        <a:lnSpc>
                          <a:spcPct val="115000"/>
                        </a:lnSpc>
                        <a:spcBef>
                          <a:spcPts val="0"/>
                        </a:spcBef>
                        <a:spcAft>
                          <a:spcPts val="0"/>
                        </a:spcAft>
                      </a:pPr>
                      <a:r>
                        <a:rPr lang="en-US" sz="1200" dirty="0">
                          <a:effectLst/>
                        </a:rPr>
                        <a:t>Municipal Security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85725" marR="0">
                        <a:lnSpc>
                          <a:spcPct val="115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92807898"/>
                  </a:ext>
                </a:extLst>
              </a:tr>
              <a:tr h="243510">
                <a:tc>
                  <a:txBody>
                    <a:bodyPr/>
                    <a:lstStyle/>
                    <a:p>
                      <a:pPr marL="85725" marR="0">
                        <a:lnSpc>
                          <a:spcPct val="115000"/>
                        </a:lnSpc>
                        <a:spcBef>
                          <a:spcPts val="0"/>
                        </a:spcBef>
                        <a:spcAft>
                          <a:spcPts val="0"/>
                        </a:spcAft>
                      </a:pPr>
                      <a:r>
                        <a:rPr lang="en-US" sz="1200">
                          <a:effectLst/>
                        </a:rPr>
                        <a:t>Municipal Debt Issuer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85725" marR="0">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77976780"/>
                  </a:ext>
                </a:extLst>
              </a:tr>
              <a:tr h="243510">
                <a:tc>
                  <a:txBody>
                    <a:bodyPr/>
                    <a:lstStyle/>
                    <a:p>
                      <a:pPr marL="85725" marR="0">
                        <a:lnSpc>
                          <a:spcPct val="115000"/>
                        </a:lnSpc>
                        <a:spcBef>
                          <a:spcPts val="0"/>
                        </a:spcBef>
                        <a:spcAft>
                          <a:spcPts val="0"/>
                        </a:spcAft>
                      </a:pPr>
                      <a:r>
                        <a:rPr lang="en-US" sz="1200" dirty="0">
                          <a:effectLst/>
                        </a:rPr>
                        <a:t>Municipal Bond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85725" marR="0">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53421111"/>
                  </a:ext>
                </a:extLst>
              </a:tr>
              <a:tr h="243510">
                <a:tc>
                  <a:txBody>
                    <a:bodyPr/>
                    <a:lstStyle/>
                    <a:p>
                      <a:pPr marL="85725" marR="0">
                        <a:lnSpc>
                          <a:spcPct val="115000"/>
                        </a:lnSpc>
                        <a:spcBef>
                          <a:spcPts val="0"/>
                        </a:spcBef>
                        <a:spcAft>
                          <a:spcPts val="0"/>
                        </a:spcAft>
                      </a:pPr>
                      <a:r>
                        <a:rPr lang="en-US" sz="1200">
                          <a:effectLst/>
                        </a:rPr>
                        <a:t>Debt Obligor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85725" marR="0">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8286700"/>
                  </a:ext>
                </a:extLst>
              </a:tr>
              <a:tr h="243510">
                <a:tc>
                  <a:txBody>
                    <a:bodyPr/>
                    <a:lstStyle/>
                    <a:p>
                      <a:pPr marL="85725" marR="0">
                        <a:lnSpc>
                          <a:spcPct val="115000"/>
                        </a:lnSpc>
                        <a:spcBef>
                          <a:spcPts val="0"/>
                        </a:spcBef>
                        <a:spcAft>
                          <a:spcPts val="0"/>
                        </a:spcAft>
                      </a:pPr>
                      <a:r>
                        <a:rPr lang="en-US" sz="1200">
                          <a:effectLst/>
                        </a:rPr>
                        <a:t>Funds Usage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85725" marR="0">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29457676"/>
                  </a:ext>
                </a:extLst>
              </a:tr>
              <a:tr h="243510">
                <a:tc>
                  <a:txBody>
                    <a:bodyPr/>
                    <a:lstStyle/>
                    <a:p>
                      <a:pPr marL="85725" marR="0">
                        <a:lnSpc>
                          <a:spcPct val="115000"/>
                        </a:lnSpc>
                        <a:spcBef>
                          <a:spcPts val="0"/>
                        </a:spcBef>
                        <a:spcAft>
                          <a:spcPts val="0"/>
                        </a:spcAft>
                      </a:pPr>
                      <a:r>
                        <a:rPr lang="en-US" sz="1200">
                          <a:effectLst/>
                        </a:rPr>
                        <a:t>Municipal Bond Capital Type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85725" marR="0">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30401551"/>
                  </a:ext>
                </a:extLst>
              </a:tr>
              <a:tr h="243510">
                <a:tc>
                  <a:txBody>
                    <a:bodyPr/>
                    <a:lstStyle/>
                    <a:p>
                      <a:pPr marL="85725" marR="0">
                        <a:lnSpc>
                          <a:spcPct val="115000"/>
                        </a:lnSpc>
                        <a:spcBef>
                          <a:spcPts val="0"/>
                        </a:spcBef>
                        <a:spcAft>
                          <a:spcPts val="0"/>
                        </a:spcAft>
                      </a:pPr>
                      <a:r>
                        <a:rPr lang="en-US" sz="1200">
                          <a:effectLst/>
                        </a:rPr>
                        <a:t>Municipal Bond Refund Terms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85725" marR="0">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71460263"/>
                  </a:ext>
                </a:extLst>
              </a:tr>
              <a:tr h="243510">
                <a:tc>
                  <a:txBody>
                    <a:bodyPr/>
                    <a:lstStyle/>
                    <a:p>
                      <a:pPr marL="85725" marR="0">
                        <a:lnSpc>
                          <a:spcPct val="115000"/>
                        </a:lnSpc>
                        <a:spcBef>
                          <a:spcPts val="0"/>
                        </a:spcBef>
                        <a:spcAft>
                          <a:spcPts val="0"/>
                        </a:spcAft>
                      </a:pPr>
                      <a:r>
                        <a:rPr lang="en-US" sz="1200">
                          <a:effectLst/>
                        </a:rPr>
                        <a:t>Municipal Trustee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85725" marR="0">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23875251"/>
                  </a:ext>
                </a:extLst>
              </a:tr>
              <a:tr h="243510">
                <a:tc>
                  <a:txBody>
                    <a:bodyPr/>
                    <a:lstStyle/>
                    <a:p>
                      <a:pPr marL="85725" marR="0">
                        <a:lnSpc>
                          <a:spcPct val="115000"/>
                        </a:lnSpc>
                        <a:spcBef>
                          <a:spcPts val="0"/>
                        </a:spcBef>
                        <a:spcAft>
                          <a:spcPts val="0"/>
                        </a:spcAft>
                      </a:pPr>
                      <a:r>
                        <a:rPr lang="en-US" sz="1200">
                          <a:effectLst/>
                        </a:rPr>
                        <a:t>Ad valorem tax provision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85725" marR="0">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28147622"/>
                  </a:ext>
                </a:extLst>
              </a:tr>
              <a:tr h="1474699">
                <a:tc>
                  <a:txBody>
                    <a:bodyPr/>
                    <a:lstStyle/>
                    <a:p>
                      <a:pPr marL="85725" marR="0">
                        <a:lnSpc>
                          <a:spcPct val="115000"/>
                        </a:lnSpc>
                        <a:spcBef>
                          <a:spcPts val="0"/>
                        </a:spcBef>
                        <a:spcAft>
                          <a:spcPts val="0"/>
                        </a:spcAft>
                      </a:pPr>
                      <a:r>
                        <a:rPr lang="en-US" sz="1200">
                          <a:effectLst/>
                        </a:rPr>
                        <a:t>Municipal Bond Type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85725" marR="0">
                        <a:lnSpc>
                          <a:spcPct val="115000"/>
                        </a:lnSpc>
                        <a:spcBef>
                          <a:spcPts val="0"/>
                        </a:spcBef>
                        <a:spcAft>
                          <a:spcPts val="0"/>
                        </a:spcAft>
                      </a:pPr>
                      <a:r>
                        <a:rPr lang="en-US" sz="1200" dirty="0">
                          <a:effectLst/>
                        </a:rPr>
                        <a:t>(Build America, Tax Allocation, Special Tax, Special Obligation, General Obligation, Revenue, Special Assessment, Consolidated Bond)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94437395"/>
                  </a:ext>
                </a:extLst>
              </a:tr>
            </a:tbl>
          </a:graphicData>
        </a:graphic>
      </p:graphicFrame>
      <p:sp>
        <p:nvSpPr>
          <p:cNvPr id="4" name="Slide Number Placeholder 3">
            <a:extLst>
              <a:ext uri="{FF2B5EF4-FFF2-40B4-BE49-F238E27FC236}">
                <a16:creationId xmlns:a16="http://schemas.microsoft.com/office/drawing/2014/main" id="{D4D4206E-16D5-40E5-99F3-68A2F0D902CA}"/>
              </a:ext>
            </a:extLst>
          </p:cNvPr>
          <p:cNvSpPr>
            <a:spLocks noGrp="1"/>
          </p:cNvSpPr>
          <p:nvPr>
            <p:ph type="sldNum" sz="quarter" idx="12"/>
          </p:nvPr>
        </p:nvSpPr>
        <p:spPr/>
        <p:txBody>
          <a:bodyPr/>
          <a:lstStyle/>
          <a:p>
            <a:fld id="{4FA5B089-9E49-45FE-8222-EE2CE1F74ED7}" type="slidenum">
              <a:rPr lang="en-US" smtClean="0"/>
              <a:t>21</a:t>
            </a:fld>
            <a:endParaRPr lang="en-US"/>
          </a:p>
        </p:txBody>
      </p:sp>
      <p:sp>
        <p:nvSpPr>
          <p:cNvPr id="6" name="Date Placeholder 5">
            <a:extLst>
              <a:ext uri="{FF2B5EF4-FFF2-40B4-BE49-F238E27FC236}">
                <a16:creationId xmlns:a16="http://schemas.microsoft.com/office/drawing/2014/main" id="{2B1BC5D7-BFA9-4B05-B9F9-1BDF1A46E130}"/>
              </a:ext>
            </a:extLst>
          </p:cNvPr>
          <p:cNvSpPr>
            <a:spLocks noGrp="1"/>
          </p:cNvSpPr>
          <p:nvPr>
            <p:ph type="dt" sz="half" idx="4294967295"/>
          </p:nvPr>
        </p:nvSpPr>
        <p:spPr>
          <a:xfrm>
            <a:off x="6932612" y="6155267"/>
            <a:ext cx="1371600" cy="273049"/>
          </a:xfrm>
          <a:prstGeom prst="rect">
            <a:avLst/>
          </a:prstGeom>
        </p:spPr>
        <p:txBody>
          <a:bodyPr/>
          <a:lstStyle/>
          <a:p>
            <a:endParaRPr lang="en-US" dirty="0"/>
          </a:p>
        </p:txBody>
      </p:sp>
    </p:spTree>
    <p:extLst>
      <p:ext uri="{BB962C8B-B14F-4D97-AF65-F5344CB8AC3E}">
        <p14:creationId xmlns:p14="http://schemas.microsoft.com/office/powerpoint/2010/main" val="339997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26DB-035C-4F52-8057-2370FB1E901F}"/>
              </a:ext>
            </a:extLst>
          </p:cNvPr>
          <p:cNvSpPr>
            <a:spLocks noGrp="1"/>
          </p:cNvSpPr>
          <p:nvPr>
            <p:ph type="title"/>
          </p:nvPr>
        </p:nvSpPr>
        <p:spPr>
          <a:xfrm>
            <a:off x="1065212" y="152400"/>
            <a:ext cx="8686801" cy="1066800"/>
          </a:xfrm>
        </p:spPr>
        <p:txBody>
          <a:bodyPr>
            <a:normAutofit/>
          </a:bodyPr>
          <a:lstStyle/>
          <a:p>
            <a:r>
              <a:rPr lang="en-US" dirty="0"/>
              <a:t>Demonstration of the system: Implementation of the twitter feed</a:t>
            </a:r>
          </a:p>
        </p:txBody>
      </p:sp>
      <p:sp>
        <p:nvSpPr>
          <p:cNvPr id="3" name="Content Placeholder 2">
            <a:extLst>
              <a:ext uri="{FF2B5EF4-FFF2-40B4-BE49-F238E27FC236}">
                <a16:creationId xmlns:a16="http://schemas.microsoft.com/office/drawing/2014/main" id="{35D96DB1-DFA7-40E8-B829-BF214DA12E2F}"/>
              </a:ext>
            </a:extLst>
          </p:cNvPr>
          <p:cNvSpPr>
            <a:spLocks noGrp="1"/>
          </p:cNvSpPr>
          <p:nvPr>
            <p:ph idx="1"/>
          </p:nvPr>
        </p:nvSpPr>
        <p:spPr>
          <a:xfrm>
            <a:off x="1065212" y="1281640"/>
            <a:ext cx="9144000" cy="5146675"/>
          </a:xfrm>
        </p:spPr>
        <p:txBody>
          <a:bodyPr>
            <a:normAutofit fontScale="92500"/>
          </a:bodyPr>
          <a:lstStyle/>
          <a:p>
            <a:r>
              <a:rPr lang="en-US" dirty="0"/>
              <a:t>Seven Components of the </a:t>
            </a:r>
            <a:r>
              <a:rPr lang="en-US" dirty="0">
                <a:solidFill>
                  <a:srgbClr val="FF0000"/>
                </a:solidFill>
              </a:rPr>
              <a:t>proposed FIBO-Twitter Framework:</a:t>
            </a:r>
          </a:p>
          <a:p>
            <a:pPr marL="708660" lvl="1" indent="-342900">
              <a:buFont typeface="+mj-lt"/>
              <a:buAutoNum type="arabicParenR"/>
            </a:pPr>
            <a:r>
              <a:rPr lang="en-US" b="1" dirty="0"/>
              <a:t>Targeted Tweets</a:t>
            </a:r>
            <a:r>
              <a:rPr lang="en-US" dirty="0"/>
              <a:t>: PANYNJ and the MTA.</a:t>
            </a:r>
          </a:p>
          <a:p>
            <a:pPr marL="891540" lvl="2" indent="-342900">
              <a:buFont typeface="Wingdings" panose="05000000000000000000" pitchFamily="2" charset="2"/>
              <a:buChar char="ü"/>
            </a:pPr>
            <a:r>
              <a:rPr lang="en-US" dirty="0"/>
              <a:t>e.g., (NYCT Subway, #MTA, #</a:t>
            </a:r>
            <a:r>
              <a:rPr lang="en-US" dirty="0" err="1"/>
              <a:t>MTATransparency</a:t>
            </a:r>
            <a:r>
              <a:rPr lang="en-US" dirty="0"/>
              <a:t>, </a:t>
            </a:r>
            <a:r>
              <a:rPr lang="en-US" dirty="0" err="1"/>
              <a:t>NYCTSubway</a:t>
            </a:r>
            <a:r>
              <a:rPr lang="en-US" dirty="0"/>
              <a:t>, </a:t>
            </a:r>
            <a:r>
              <a:rPr lang="en-US" dirty="0" err="1"/>
              <a:t>NYCTBus</a:t>
            </a:r>
            <a:r>
              <a:rPr lang="en-US" dirty="0"/>
              <a:t>, @MTA, LIRR, NYC Subway, #</a:t>
            </a:r>
            <a:r>
              <a:rPr lang="en-US" dirty="0" err="1"/>
              <a:t>nycsubway</a:t>
            </a:r>
            <a:r>
              <a:rPr lang="en-US" dirty="0"/>
              <a:t>)</a:t>
            </a:r>
          </a:p>
          <a:p>
            <a:pPr marL="708660" lvl="1" indent="-342900">
              <a:buFont typeface="+mj-lt"/>
              <a:buAutoNum type="arabicParenR"/>
            </a:pPr>
            <a:r>
              <a:rPr lang="en-US" b="1" dirty="0"/>
              <a:t>Twitter API</a:t>
            </a:r>
            <a:r>
              <a:rPr lang="en-US" dirty="0"/>
              <a:t>: Twitter Micro-blogging social media platform.</a:t>
            </a:r>
          </a:p>
          <a:p>
            <a:pPr marL="708660" lvl="1" indent="-342900">
              <a:buFont typeface="+mj-lt"/>
              <a:buAutoNum type="arabicParenR"/>
            </a:pPr>
            <a:r>
              <a:rPr lang="en-US" b="1" dirty="0"/>
              <a:t>Data Collection and Assembly</a:t>
            </a:r>
            <a:r>
              <a:rPr lang="en-US" dirty="0"/>
              <a:t>: By accessing the Twitter Application Programming Interface (API), we wrote a Python code using Python 2.7 to fetch all Twitter stream that contains at least one of the targeted keys mentioned in Step One.</a:t>
            </a:r>
          </a:p>
          <a:p>
            <a:pPr marL="708660" lvl="1" indent="-342900">
              <a:buFont typeface="+mj-lt"/>
              <a:buAutoNum type="arabicParenR"/>
            </a:pPr>
            <a:r>
              <a:rPr lang="en-US" b="1" dirty="0"/>
              <a:t>Data Aggregation and Preprocessing</a:t>
            </a:r>
            <a:r>
              <a:rPr lang="en-US" dirty="0"/>
              <a:t>: After collecting the raw data, we cleaned and aggregate six fields from each tweet and put into our database.</a:t>
            </a:r>
          </a:p>
          <a:p>
            <a:pPr marL="708660" lvl="1" indent="-342900">
              <a:buFont typeface="+mj-lt"/>
              <a:buAutoNum type="arabicParenR"/>
            </a:pPr>
            <a:r>
              <a:rPr lang="en-US" b="1" dirty="0"/>
              <a:t>The Financial Industry Business Ontology (FIBO): </a:t>
            </a:r>
            <a:r>
              <a:rPr lang="en-US" dirty="0"/>
              <a:t>After data collection, aggregation and preprocessing, we search the databases for data structures which fill the slots of the frame for government bonds developed from the FIBO ontology.</a:t>
            </a:r>
          </a:p>
          <a:p>
            <a:pPr marL="708660" lvl="1" indent="-342900">
              <a:buFont typeface="+mj-lt"/>
              <a:buAutoNum type="arabicParenR"/>
            </a:pPr>
            <a:r>
              <a:rPr lang="en-US" b="1" dirty="0"/>
              <a:t>Comparison to Naïve Key Word Search</a:t>
            </a:r>
            <a:r>
              <a:rPr lang="en-US" dirty="0"/>
              <a:t>: After collecting all the tweets related to the bond information of the two agencies, we plan to compare the results to a naïve key word search of the database. </a:t>
            </a:r>
          </a:p>
          <a:p>
            <a:pPr marL="708660" lvl="1" indent="-342900">
              <a:buFont typeface="+mj-lt"/>
              <a:buAutoNum type="arabicParenR"/>
            </a:pPr>
            <a:r>
              <a:rPr lang="en-US" b="1" dirty="0"/>
              <a:t>Evaluation of Final Results.</a:t>
            </a:r>
          </a:p>
        </p:txBody>
      </p:sp>
      <p:sp>
        <p:nvSpPr>
          <p:cNvPr id="4" name="Slide Number Placeholder 3"/>
          <p:cNvSpPr>
            <a:spLocks noGrp="1"/>
          </p:cNvSpPr>
          <p:nvPr>
            <p:ph type="sldNum" sz="quarter" idx="12"/>
          </p:nvPr>
        </p:nvSpPr>
        <p:spPr/>
        <p:txBody>
          <a:bodyPr/>
          <a:lstStyle/>
          <a:p>
            <a:fld id="{AAEAE4A8-A6E5-453E-B946-FB774B73F48C}" type="slidenum">
              <a:rPr lang="en-US" smtClean="0"/>
              <a:t>22</a:t>
            </a:fld>
            <a:endParaRPr lang="en-US" dirty="0"/>
          </a:p>
        </p:txBody>
      </p:sp>
      <p:sp>
        <p:nvSpPr>
          <p:cNvPr id="6" name="Date Placeholder 5">
            <a:extLst>
              <a:ext uri="{FF2B5EF4-FFF2-40B4-BE49-F238E27FC236}">
                <a16:creationId xmlns:a16="http://schemas.microsoft.com/office/drawing/2014/main" id="{B3B4BABB-0C72-4833-8FF2-2F24131D2BEC}"/>
              </a:ext>
            </a:extLst>
          </p:cNvPr>
          <p:cNvSpPr>
            <a:spLocks noGrp="1"/>
          </p:cNvSpPr>
          <p:nvPr>
            <p:ph type="dt" sz="half" idx="4294967295"/>
          </p:nvPr>
        </p:nvSpPr>
        <p:spPr>
          <a:xfrm>
            <a:off x="6932612" y="6155267"/>
            <a:ext cx="1371600" cy="273049"/>
          </a:xfrm>
          <a:prstGeom prst="rect">
            <a:avLst/>
          </a:prstGeom>
        </p:spPr>
        <p:txBody>
          <a:bodyPr/>
          <a:lstStyle/>
          <a:p>
            <a:endParaRPr lang="en-US" dirty="0"/>
          </a:p>
        </p:txBody>
      </p:sp>
    </p:spTree>
    <p:extLst>
      <p:ext uri="{BB962C8B-B14F-4D97-AF65-F5344CB8AC3E}">
        <p14:creationId xmlns:p14="http://schemas.microsoft.com/office/powerpoint/2010/main" val="219790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946BE-05A9-40AD-A7D8-A74ED49BF8D3}"/>
              </a:ext>
            </a:extLst>
          </p:cNvPr>
          <p:cNvSpPr>
            <a:spLocks noGrp="1"/>
          </p:cNvSpPr>
          <p:nvPr>
            <p:ph type="title"/>
          </p:nvPr>
        </p:nvSpPr>
        <p:spPr>
          <a:xfrm>
            <a:off x="535437" y="365923"/>
            <a:ext cx="10815406" cy="1325218"/>
          </a:xfrm>
        </p:spPr>
        <p:txBody>
          <a:bodyPr>
            <a:normAutofit/>
          </a:bodyPr>
          <a:lstStyle/>
          <a:p>
            <a:r>
              <a:rPr lang="en-US" sz="3299" dirty="0"/>
              <a:t>Demonstration of the validation: Implementation of the twitter feed system</a:t>
            </a:r>
          </a:p>
        </p:txBody>
      </p:sp>
      <p:pic>
        <p:nvPicPr>
          <p:cNvPr id="4" name="Content Placeholder 3">
            <a:extLst>
              <a:ext uri="{FF2B5EF4-FFF2-40B4-BE49-F238E27FC236}">
                <a16:creationId xmlns:a16="http://schemas.microsoft.com/office/drawing/2014/main" id="{64B24017-3A37-4E5B-B70A-F74F0B9867A5}"/>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5438" y="1859733"/>
            <a:ext cx="6595025" cy="4474995"/>
          </a:xfrm>
          <a:prstGeom prst="rect">
            <a:avLst/>
          </a:prstGeom>
          <a:noFill/>
          <a:ln>
            <a:solidFill>
              <a:schemeClr val="accent1"/>
            </a:solidFill>
          </a:ln>
        </p:spPr>
      </p:pic>
      <p:pic>
        <p:nvPicPr>
          <p:cNvPr id="5" name="Picture 4">
            <a:extLst>
              <a:ext uri="{FF2B5EF4-FFF2-40B4-BE49-F238E27FC236}">
                <a16:creationId xmlns:a16="http://schemas.microsoft.com/office/drawing/2014/main" id="{2F540231-1AF4-4A63-99E1-7019F50A976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34321" y="1859734"/>
            <a:ext cx="3450734" cy="4474994"/>
          </a:xfrm>
          <a:prstGeom prst="rect">
            <a:avLst/>
          </a:prstGeom>
          <a:noFill/>
          <a:ln>
            <a:solidFill>
              <a:schemeClr val="accent1"/>
            </a:solidFill>
          </a:ln>
        </p:spPr>
      </p:pic>
      <p:sp>
        <p:nvSpPr>
          <p:cNvPr id="3" name="Slide Number Placeholder 2"/>
          <p:cNvSpPr>
            <a:spLocks noGrp="1"/>
          </p:cNvSpPr>
          <p:nvPr>
            <p:ph type="sldNum" sz="quarter" idx="12"/>
          </p:nvPr>
        </p:nvSpPr>
        <p:spPr/>
        <p:txBody>
          <a:bodyPr/>
          <a:lstStyle/>
          <a:p>
            <a:fld id="{AAEAE4A8-A6E5-453E-B946-FB774B73F48C}" type="slidenum">
              <a:rPr lang="en-US" smtClean="0"/>
              <a:t>23</a:t>
            </a:fld>
            <a:endParaRPr lang="en-US" dirty="0"/>
          </a:p>
        </p:txBody>
      </p:sp>
      <p:sp>
        <p:nvSpPr>
          <p:cNvPr id="7" name="Date Placeholder 6">
            <a:extLst>
              <a:ext uri="{FF2B5EF4-FFF2-40B4-BE49-F238E27FC236}">
                <a16:creationId xmlns:a16="http://schemas.microsoft.com/office/drawing/2014/main" id="{D703CBA6-1C5A-4A10-9990-8A7793F945C4}"/>
              </a:ext>
            </a:extLst>
          </p:cNvPr>
          <p:cNvSpPr>
            <a:spLocks noGrp="1"/>
          </p:cNvSpPr>
          <p:nvPr>
            <p:ph type="dt" sz="half" idx="4294967295"/>
          </p:nvPr>
        </p:nvSpPr>
        <p:spPr>
          <a:xfrm>
            <a:off x="6932612" y="6155267"/>
            <a:ext cx="1371600" cy="273049"/>
          </a:xfrm>
          <a:prstGeom prst="rect">
            <a:avLst/>
          </a:prstGeom>
        </p:spPr>
        <p:txBody>
          <a:bodyPr/>
          <a:lstStyle/>
          <a:p>
            <a:endParaRPr lang="en-US" dirty="0"/>
          </a:p>
        </p:txBody>
      </p:sp>
    </p:spTree>
    <p:extLst>
      <p:ext uri="{BB962C8B-B14F-4D97-AF65-F5344CB8AC3E}">
        <p14:creationId xmlns:p14="http://schemas.microsoft.com/office/powerpoint/2010/main" val="323439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3721-EBF8-4A0B-896D-401F71480FFD}"/>
              </a:ext>
            </a:extLst>
          </p:cNvPr>
          <p:cNvSpPr>
            <a:spLocks noGrp="1"/>
          </p:cNvSpPr>
          <p:nvPr>
            <p:ph type="title"/>
          </p:nvPr>
        </p:nvSpPr>
        <p:spPr/>
        <p:txBody>
          <a:bodyPr>
            <a:normAutofit/>
          </a:bodyPr>
          <a:lstStyle/>
          <a:p>
            <a:r>
              <a:rPr lang="en-US" sz="3299" dirty="0"/>
              <a:t>Demonstration of the validation: Implementation of the twitter feed system</a:t>
            </a:r>
          </a:p>
        </p:txBody>
      </p:sp>
      <p:sp>
        <p:nvSpPr>
          <p:cNvPr id="3" name="Slide Number Placeholder 2"/>
          <p:cNvSpPr>
            <a:spLocks noGrp="1"/>
          </p:cNvSpPr>
          <p:nvPr>
            <p:ph type="sldNum" sz="quarter" idx="12"/>
          </p:nvPr>
        </p:nvSpPr>
        <p:spPr/>
        <p:txBody>
          <a:bodyPr/>
          <a:lstStyle/>
          <a:p>
            <a:fld id="{AAEAE4A8-A6E5-453E-B946-FB774B73F48C}" type="slidenum">
              <a:rPr lang="en-US" smtClean="0"/>
              <a:t>24</a:t>
            </a:fld>
            <a:endParaRPr lang="en-US" dirty="0"/>
          </a:p>
        </p:txBody>
      </p:sp>
      <p:sp>
        <p:nvSpPr>
          <p:cNvPr id="4" name="Date Placeholder 3">
            <a:extLst>
              <a:ext uri="{FF2B5EF4-FFF2-40B4-BE49-F238E27FC236}">
                <a16:creationId xmlns:a16="http://schemas.microsoft.com/office/drawing/2014/main" id="{B85D7734-D3CD-4D32-8587-E404CA9A86C7}"/>
              </a:ext>
            </a:extLst>
          </p:cNvPr>
          <p:cNvSpPr>
            <a:spLocks noGrp="1"/>
          </p:cNvSpPr>
          <p:nvPr>
            <p:ph type="dt" sz="half" idx="4294967295"/>
          </p:nvPr>
        </p:nvSpPr>
        <p:spPr>
          <a:xfrm>
            <a:off x="6932612" y="6155267"/>
            <a:ext cx="1371600" cy="273049"/>
          </a:xfrm>
          <a:prstGeom prst="rect">
            <a:avLst/>
          </a:prstGeom>
        </p:spPr>
        <p:txBody>
          <a:bodyPr/>
          <a:lstStyle/>
          <a:p>
            <a:endParaRPr lang="en-US" dirty="0"/>
          </a:p>
        </p:txBody>
      </p:sp>
      <p:pic>
        <p:nvPicPr>
          <p:cNvPr id="17" name="Content Placeholder 16" descr="A picture containing text, screenshot&#10;&#10;Description generated with high confidence">
            <a:extLst>
              <a:ext uri="{FF2B5EF4-FFF2-40B4-BE49-F238E27FC236}">
                <a16:creationId xmlns:a16="http://schemas.microsoft.com/office/drawing/2014/main" id="{EA71BF63-669F-4B0C-A326-3249B35EE5A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8571" b="13793"/>
          <a:stretch/>
        </p:blipFill>
        <p:spPr>
          <a:xfrm>
            <a:off x="1751011" y="2133600"/>
            <a:ext cx="8305801" cy="4572000"/>
          </a:xfrm>
        </p:spPr>
      </p:pic>
    </p:spTree>
    <p:extLst>
      <p:ext uri="{BB962C8B-B14F-4D97-AF65-F5344CB8AC3E}">
        <p14:creationId xmlns:p14="http://schemas.microsoft.com/office/powerpoint/2010/main" val="82477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E309F-6880-4658-9275-65DB1DED891B}"/>
              </a:ext>
            </a:extLst>
          </p:cNvPr>
          <p:cNvSpPr>
            <a:spLocks noGrp="1"/>
          </p:cNvSpPr>
          <p:nvPr>
            <p:ph type="title"/>
          </p:nvPr>
        </p:nvSpPr>
        <p:spPr/>
        <p:txBody>
          <a:bodyPr>
            <a:normAutofit/>
          </a:bodyPr>
          <a:lstStyle/>
          <a:p>
            <a:r>
              <a:rPr lang="en-US" sz="3299" dirty="0"/>
              <a:t>Demonstration of the validation: Implementation of the twitter feed system</a:t>
            </a:r>
          </a:p>
        </p:txBody>
      </p:sp>
      <p:sp>
        <p:nvSpPr>
          <p:cNvPr id="3" name="Content Placeholder 2">
            <a:extLst>
              <a:ext uri="{FF2B5EF4-FFF2-40B4-BE49-F238E27FC236}">
                <a16:creationId xmlns:a16="http://schemas.microsoft.com/office/drawing/2014/main" id="{085053BF-FEE6-40E4-A387-7AC23EA2B527}"/>
              </a:ext>
            </a:extLst>
          </p:cNvPr>
          <p:cNvSpPr>
            <a:spLocks noGrp="1"/>
          </p:cNvSpPr>
          <p:nvPr>
            <p:ph idx="1"/>
          </p:nvPr>
        </p:nvSpPr>
        <p:spPr/>
        <p:txBody>
          <a:bodyPr/>
          <a:lstStyle/>
          <a:p>
            <a:pPr algn="just"/>
            <a:r>
              <a:rPr lang="en-US" dirty="0"/>
              <a:t>After initial data aggregation and preprocessing during the period from Jan 29</a:t>
            </a:r>
            <a:r>
              <a:rPr lang="en-US" baseline="30000" dirty="0"/>
              <a:t>th</a:t>
            </a:r>
            <a:r>
              <a:rPr lang="en-US" dirty="0"/>
              <a:t>, 2018 to August 27</a:t>
            </a:r>
            <a:r>
              <a:rPr lang="en-US" baseline="30000" dirty="0"/>
              <a:t>th</a:t>
            </a:r>
            <a:r>
              <a:rPr lang="en-US" dirty="0"/>
              <a:t>, 2018, the intermediate datasets consist of the following:</a:t>
            </a:r>
          </a:p>
          <a:p>
            <a:pPr algn="just"/>
            <a:endParaRPr lang="en-US" dirty="0"/>
          </a:p>
          <a:p>
            <a:pPr marL="0" indent="0" algn="just">
              <a:buNone/>
            </a:pPr>
            <a:endParaRPr lang="en-US" dirty="0"/>
          </a:p>
          <a:p>
            <a:pPr marL="457063" lvl="1" indent="0">
              <a:buNone/>
            </a:pPr>
            <a:endParaRPr lang="en-US" dirty="0"/>
          </a:p>
          <a:p>
            <a:pPr marL="457063" lvl="1" indent="0">
              <a:buNone/>
            </a:pPr>
            <a:endParaRPr lang="en-US" dirty="0"/>
          </a:p>
        </p:txBody>
      </p:sp>
      <p:graphicFrame>
        <p:nvGraphicFramePr>
          <p:cNvPr id="4" name="Table 3">
            <a:extLst>
              <a:ext uri="{FF2B5EF4-FFF2-40B4-BE49-F238E27FC236}">
                <a16:creationId xmlns:a16="http://schemas.microsoft.com/office/drawing/2014/main" id="{1C1C1734-3F9C-4BBC-AD85-1D694DC2C690}"/>
              </a:ext>
            </a:extLst>
          </p:cNvPr>
          <p:cNvGraphicFramePr>
            <a:graphicFrameLocks noGrp="1"/>
          </p:cNvGraphicFramePr>
          <p:nvPr>
            <p:extLst>
              <p:ext uri="{D42A27DB-BD31-4B8C-83A1-F6EECF244321}">
                <p14:modId xmlns:p14="http://schemas.microsoft.com/office/powerpoint/2010/main" val="3374411924"/>
              </p:ext>
            </p:extLst>
          </p:nvPr>
        </p:nvGraphicFramePr>
        <p:xfrm>
          <a:off x="1827212" y="3276600"/>
          <a:ext cx="8096862" cy="2662777"/>
        </p:xfrm>
        <a:graphic>
          <a:graphicData uri="http://schemas.openxmlformats.org/drawingml/2006/table">
            <a:tbl>
              <a:tblPr firstRow="1" firstCol="1" bandRow="1">
                <a:tableStyleId>{5C22544A-7EE6-4342-B048-85BDC9FD1C3A}</a:tableStyleId>
              </a:tblPr>
              <a:tblGrid>
                <a:gridCol w="2698376">
                  <a:extLst>
                    <a:ext uri="{9D8B030D-6E8A-4147-A177-3AD203B41FA5}">
                      <a16:colId xmlns:a16="http://schemas.microsoft.com/office/drawing/2014/main" val="1494978778"/>
                    </a:ext>
                  </a:extLst>
                </a:gridCol>
                <a:gridCol w="2699243">
                  <a:extLst>
                    <a:ext uri="{9D8B030D-6E8A-4147-A177-3AD203B41FA5}">
                      <a16:colId xmlns:a16="http://schemas.microsoft.com/office/drawing/2014/main" val="3945698064"/>
                    </a:ext>
                  </a:extLst>
                </a:gridCol>
                <a:gridCol w="2699243">
                  <a:extLst>
                    <a:ext uri="{9D8B030D-6E8A-4147-A177-3AD203B41FA5}">
                      <a16:colId xmlns:a16="http://schemas.microsoft.com/office/drawing/2014/main" val="3888832297"/>
                    </a:ext>
                  </a:extLst>
                </a:gridCol>
              </a:tblGrid>
              <a:tr h="416271">
                <a:tc>
                  <a:txBody>
                    <a:bodyPr/>
                    <a:lstStyle/>
                    <a:p>
                      <a:pPr marL="0" marR="0" algn="ctr">
                        <a:lnSpc>
                          <a:spcPct val="115000"/>
                        </a:lnSpc>
                        <a:spcBef>
                          <a:spcPts val="0"/>
                        </a:spcBef>
                        <a:spcAft>
                          <a:spcPts val="0"/>
                        </a:spcAft>
                      </a:pPr>
                      <a:r>
                        <a:rPr lang="en-US" sz="1800" b="0" dirty="0">
                          <a:effectLst/>
                        </a:rPr>
                        <a:t>Table Name</a:t>
                      </a:r>
                      <a:endParaRPr lang="en-US" sz="1600" b="0" dirty="0">
                        <a:effectLst/>
                        <a:latin typeface="Calibri" panose="020F0502020204030204" pitchFamily="34" charset="0"/>
                        <a:ea typeface="Calibri" panose="020F0502020204030204" pitchFamily="34" charset="0"/>
                        <a:cs typeface="Arial" panose="020B0604020202020204" pitchFamily="34" charset="0"/>
                      </a:endParaRPr>
                    </a:p>
                  </a:txBody>
                  <a:tcPr marL="68562" marR="68562" marT="0" marB="0"/>
                </a:tc>
                <a:tc>
                  <a:txBody>
                    <a:bodyPr/>
                    <a:lstStyle/>
                    <a:p>
                      <a:pPr marL="0" marR="0" algn="ctr">
                        <a:lnSpc>
                          <a:spcPct val="115000"/>
                        </a:lnSpc>
                        <a:spcBef>
                          <a:spcPts val="0"/>
                        </a:spcBef>
                        <a:spcAft>
                          <a:spcPts val="0"/>
                        </a:spcAft>
                      </a:pPr>
                      <a:r>
                        <a:rPr lang="en-US" sz="1800" b="0">
                          <a:effectLst/>
                        </a:rPr>
                        <a:t># of Records</a:t>
                      </a:r>
                      <a:endParaRPr lang="en-US" sz="1600" b="0">
                        <a:effectLst/>
                        <a:latin typeface="Calibri" panose="020F0502020204030204" pitchFamily="34" charset="0"/>
                        <a:ea typeface="Calibri" panose="020F0502020204030204" pitchFamily="34" charset="0"/>
                        <a:cs typeface="Arial" panose="020B0604020202020204" pitchFamily="34" charset="0"/>
                      </a:endParaRPr>
                    </a:p>
                  </a:txBody>
                  <a:tcPr marL="68562" marR="68562" marT="0" marB="0"/>
                </a:tc>
                <a:tc>
                  <a:txBody>
                    <a:bodyPr/>
                    <a:lstStyle/>
                    <a:p>
                      <a:pPr marL="0" marR="0" algn="ctr">
                        <a:lnSpc>
                          <a:spcPct val="115000"/>
                        </a:lnSpc>
                        <a:spcBef>
                          <a:spcPts val="0"/>
                        </a:spcBef>
                        <a:spcAft>
                          <a:spcPts val="0"/>
                        </a:spcAft>
                      </a:pPr>
                      <a:r>
                        <a:rPr lang="en-US" sz="1800" b="0">
                          <a:effectLst/>
                        </a:rPr>
                        <a:t>Date</a:t>
                      </a:r>
                      <a:endParaRPr lang="en-US" sz="1600" b="0">
                        <a:effectLst/>
                        <a:latin typeface="Calibri" panose="020F0502020204030204" pitchFamily="34" charset="0"/>
                        <a:ea typeface="Calibri" panose="020F0502020204030204" pitchFamily="34" charset="0"/>
                        <a:cs typeface="Arial" panose="020B0604020202020204" pitchFamily="34" charset="0"/>
                      </a:endParaRPr>
                    </a:p>
                  </a:txBody>
                  <a:tcPr marL="68562" marR="68562" marT="0" marB="0"/>
                </a:tc>
                <a:extLst>
                  <a:ext uri="{0D108BD9-81ED-4DB2-BD59-A6C34878D82A}">
                    <a16:rowId xmlns:a16="http://schemas.microsoft.com/office/drawing/2014/main" val="1241532907"/>
                  </a:ext>
                </a:extLst>
              </a:tr>
              <a:tr h="607669">
                <a:tc>
                  <a:txBody>
                    <a:bodyPr/>
                    <a:lstStyle/>
                    <a:p>
                      <a:pPr marL="0" marR="0" algn="ctr">
                        <a:lnSpc>
                          <a:spcPct val="115000"/>
                        </a:lnSpc>
                        <a:spcBef>
                          <a:spcPts val="0"/>
                        </a:spcBef>
                        <a:spcAft>
                          <a:spcPts val="0"/>
                        </a:spcAft>
                      </a:pPr>
                      <a:r>
                        <a:rPr lang="en-US" sz="1800" b="0" dirty="0">
                          <a:effectLst/>
                        </a:rPr>
                        <a:t>PANYNJ</a:t>
                      </a:r>
                      <a:endParaRPr lang="en-US" sz="1600" b="0" dirty="0">
                        <a:effectLst/>
                        <a:latin typeface="Calibri" panose="020F0502020204030204" pitchFamily="34" charset="0"/>
                        <a:ea typeface="Calibri" panose="020F0502020204030204" pitchFamily="34" charset="0"/>
                        <a:cs typeface="Arial" panose="020B0604020202020204" pitchFamily="34" charset="0"/>
                      </a:endParaRPr>
                    </a:p>
                  </a:txBody>
                  <a:tcPr marL="68562" marR="68562" marT="0" marB="0"/>
                </a:tc>
                <a:tc>
                  <a:txBody>
                    <a:bodyPr/>
                    <a:lstStyle/>
                    <a:p>
                      <a:pPr marL="0" marR="0" algn="ctr">
                        <a:lnSpc>
                          <a:spcPct val="115000"/>
                        </a:lnSpc>
                        <a:spcBef>
                          <a:spcPts val="0"/>
                        </a:spcBef>
                        <a:spcAft>
                          <a:spcPts val="0"/>
                        </a:spcAft>
                      </a:pPr>
                      <a:r>
                        <a:rPr lang="en-US" sz="1800" b="0" dirty="0">
                          <a:effectLst/>
                        </a:rPr>
                        <a:t>101,416</a:t>
                      </a:r>
                      <a:endParaRPr lang="en-US" sz="1600" b="0" dirty="0">
                        <a:effectLst/>
                        <a:latin typeface="Calibri" panose="020F0502020204030204" pitchFamily="34" charset="0"/>
                        <a:ea typeface="Calibri" panose="020F0502020204030204" pitchFamily="34" charset="0"/>
                        <a:cs typeface="Arial" panose="020B0604020202020204" pitchFamily="34" charset="0"/>
                      </a:endParaRPr>
                    </a:p>
                  </a:txBody>
                  <a:tcPr marL="68562" marR="68562" marT="0" marB="0"/>
                </a:tc>
                <a:tc>
                  <a:txBody>
                    <a:bodyPr/>
                    <a:lstStyle/>
                    <a:p>
                      <a:pPr marL="0" marR="0" algn="ctr">
                        <a:lnSpc>
                          <a:spcPct val="115000"/>
                        </a:lnSpc>
                        <a:spcBef>
                          <a:spcPts val="0"/>
                        </a:spcBef>
                        <a:spcAft>
                          <a:spcPts val="0"/>
                        </a:spcAft>
                      </a:pPr>
                      <a:r>
                        <a:rPr lang="en-US" sz="1800" kern="1200" dirty="0">
                          <a:solidFill>
                            <a:schemeClr val="dk1"/>
                          </a:solidFill>
                          <a:effectLst/>
                          <a:latin typeface="+mn-lt"/>
                          <a:ea typeface="+mn-ea"/>
                          <a:cs typeface="+mn-cs"/>
                        </a:rPr>
                        <a:t>1/29/2018 – 8/27/2018</a:t>
                      </a:r>
                      <a:endParaRPr lang="en-US" sz="1600" b="0" dirty="0">
                        <a:effectLst/>
                        <a:latin typeface="Calibri" panose="020F0502020204030204" pitchFamily="34" charset="0"/>
                        <a:ea typeface="Calibri" panose="020F0502020204030204" pitchFamily="34" charset="0"/>
                        <a:cs typeface="Arial" panose="020B0604020202020204" pitchFamily="34" charset="0"/>
                      </a:endParaRPr>
                    </a:p>
                  </a:txBody>
                  <a:tcPr marL="68562" marR="68562" marT="0" marB="0"/>
                </a:tc>
                <a:extLst>
                  <a:ext uri="{0D108BD9-81ED-4DB2-BD59-A6C34878D82A}">
                    <a16:rowId xmlns:a16="http://schemas.microsoft.com/office/drawing/2014/main" val="608243474"/>
                  </a:ext>
                </a:extLst>
              </a:tr>
              <a:tr h="609600">
                <a:tc>
                  <a:txBody>
                    <a:bodyPr/>
                    <a:lstStyle/>
                    <a:p>
                      <a:pPr marL="0" marR="0" algn="ctr">
                        <a:lnSpc>
                          <a:spcPct val="115000"/>
                        </a:lnSpc>
                        <a:spcBef>
                          <a:spcPts val="0"/>
                        </a:spcBef>
                        <a:spcAft>
                          <a:spcPts val="0"/>
                        </a:spcAft>
                      </a:pPr>
                      <a:r>
                        <a:rPr lang="en-US" sz="1800" b="0" dirty="0">
                          <a:effectLst/>
                        </a:rPr>
                        <a:t>MTA</a:t>
                      </a:r>
                      <a:endParaRPr lang="en-US" sz="1600" b="0" dirty="0">
                        <a:effectLst/>
                        <a:latin typeface="Calibri" panose="020F0502020204030204" pitchFamily="34" charset="0"/>
                        <a:ea typeface="Calibri" panose="020F0502020204030204" pitchFamily="34" charset="0"/>
                        <a:cs typeface="Arial" panose="020B0604020202020204" pitchFamily="34" charset="0"/>
                      </a:endParaRPr>
                    </a:p>
                  </a:txBody>
                  <a:tcPr marL="68562" marR="68562" marT="0" marB="0"/>
                </a:tc>
                <a:tc>
                  <a:txBody>
                    <a:bodyPr/>
                    <a:lstStyle/>
                    <a:p>
                      <a:pPr marL="0" marR="0" algn="ctr">
                        <a:lnSpc>
                          <a:spcPct val="115000"/>
                        </a:lnSpc>
                        <a:spcBef>
                          <a:spcPts val="0"/>
                        </a:spcBef>
                        <a:spcAft>
                          <a:spcPts val="0"/>
                        </a:spcAft>
                      </a:pPr>
                      <a:r>
                        <a:rPr lang="en-US" sz="1800" b="0" dirty="0">
                          <a:effectLst/>
                        </a:rPr>
                        <a:t>432,519</a:t>
                      </a:r>
                      <a:endParaRPr lang="en-US" sz="1600" b="0" dirty="0">
                        <a:effectLst/>
                        <a:latin typeface="Calibri" panose="020F0502020204030204" pitchFamily="34" charset="0"/>
                        <a:ea typeface="Calibri" panose="020F0502020204030204" pitchFamily="34" charset="0"/>
                        <a:cs typeface="Arial" panose="020B0604020202020204" pitchFamily="34" charset="0"/>
                      </a:endParaRPr>
                    </a:p>
                  </a:txBody>
                  <a:tcPr marL="68562" marR="68562" marT="0" marB="0"/>
                </a:tc>
                <a:tc>
                  <a:txBody>
                    <a:bodyPr/>
                    <a:lstStyle/>
                    <a:p>
                      <a:pPr marL="0" marR="0" algn="ctr">
                        <a:lnSpc>
                          <a:spcPct val="115000"/>
                        </a:lnSpc>
                        <a:spcBef>
                          <a:spcPts val="0"/>
                        </a:spcBef>
                        <a:spcAft>
                          <a:spcPts val="0"/>
                        </a:spcAft>
                      </a:pPr>
                      <a:r>
                        <a:rPr lang="en-US" sz="1800" kern="1200" dirty="0">
                          <a:solidFill>
                            <a:schemeClr val="dk1"/>
                          </a:solidFill>
                          <a:effectLst/>
                          <a:latin typeface="+mn-lt"/>
                          <a:ea typeface="+mn-ea"/>
                          <a:cs typeface="+mn-cs"/>
                        </a:rPr>
                        <a:t>1/29/2018 – 8/27/2018</a:t>
                      </a:r>
                      <a:endParaRPr lang="en-US" sz="1600" b="0" dirty="0">
                        <a:effectLst/>
                        <a:latin typeface="Calibri" panose="020F0502020204030204" pitchFamily="34" charset="0"/>
                        <a:ea typeface="Calibri" panose="020F0502020204030204" pitchFamily="34" charset="0"/>
                        <a:cs typeface="Arial" panose="020B0604020202020204" pitchFamily="34" charset="0"/>
                      </a:endParaRPr>
                    </a:p>
                  </a:txBody>
                  <a:tcPr marL="68562" marR="68562" marT="0" marB="0"/>
                </a:tc>
                <a:extLst>
                  <a:ext uri="{0D108BD9-81ED-4DB2-BD59-A6C34878D82A}">
                    <a16:rowId xmlns:a16="http://schemas.microsoft.com/office/drawing/2014/main" val="667046239"/>
                  </a:ext>
                </a:extLst>
              </a:tr>
              <a:tr h="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0" kern="1200" dirty="0">
                          <a:solidFill>
                            <a:schemeClr val="lt1"/>
                          </a:solidFill>
                          <a:effectLst/>
                          <a:latin typeface="+mn-lt"/>
                          <a:ea typeface="+mn-ea"/>
                          <a:cs typeface="+mn-cs"/>
                        </a:rPr>
                        <a:t>PATH</a:t>
                      </a:r>
                    </a:p>
                  </a:txBody>
                  <a:tcPr marL="68562" marR="68562"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87,419</a:t>
                      </a:r>
                    </a:p>
                    <a:p>
                      <a:pPr marL="0" marR="0" algn="ctr" defTabSz="914400" rtl="0" eaLnBrk="1" latinLnBrk="0" hangingPunct="1">
                        <a:lnSpc>
                          <a:spcPct val="115000"/>
                        </a:lnSpc>
                        <a:spcBef>
                          <a:spcPts val="0"/>
                        </a:spcBef>
                        <a:spcAft>
                          <a:spcPts val="0"/>
                        </a:spcAft>
                      </a:pPr>
                      <a:endParaRPr lang="en-US" sz="1800" b="0" kern="1200" dirty="0">
                        <a:solidFill>
                          <a:schemeClr val="dk1"/>
                        </a:solidFill>
                        <a:effectLst/>
                        <a:latin typeface="+mn-lt"/>
                        <a:ea typeface="+mn-ea"/>
                        <a:cs typeface="+mn-cs"/>
                      </a:endParaRPr>
                    </a:p>
                  </a:txBody>
                  <a:tcPr marL="68562" marR="68562" marT="0" marB="0"/>
                </a:tc>
                <a:tc>
                  <a:txBody>
                    <a:bodyPr/>
                    <a:lstStyle/>
                    <a:p>
                      <a:pPr marL="0" marR="0" algn="ctr">
                        <a:lnSpc>
                          <a:spcPct val="115000"/>
                        </a:lnSpc>
                        <a:spcBef>
                          <a:spcPts val="0"/>
                        </a:spcBef>
                        <a:spcAft>
                          <a:spcPts val="0"/>
                        </a:spcAft>
                      </a:pPr>
                      <a:r>
                        <a:rPr lang="en-US" sz="1800" kern="1200" dirty="0">
                          <a:solidFill>
                            <a:schemeClr val="dk1"/>
                          </a:solidFill>
                          <a:effectLst/>
                          <a:latin typeface="+mn-lt"/>
                          <a:ea typeface="+mn-ea"/>
                          <a:cs typeface="+mn-cs"/>
                        </a:rPr>
                        <a:t>1/29/2018 – 8/27/2018</a:t>
                      </a:r>
                      <a:endParaRPr lang="en-US" sz="1600" b="0" dirty="0">
                        <a:effectLst/>
                        <a:latin typeface="Calibri" panose="020F0502020204030204" pitchFamily="34" charset="0"/>
                        <a:ea typeface="Calibri" panose="020F0502020204030204" pitchFamily="34" charset="0"/>
                        <a:cs typeface="Arial" panose="020B0604020202020204" pitchFamily="34" charset="0"/>
                      </a:endParaRPr>
                    </a:p>
                  </a:txBody>
                  <a:tcPr marL="68562" marR="68562" marT="0" marB="0"/>
                </a:tc>
                <a:extLst>
                  <a:ext uri="{0D108BD9-81ED-4DB2-BD59-A6C34878D82A}">
                    <a16:rowId xmlns:a16="http://schemas.microsoft.com/office/drawing/2014/main" val="546012649"/>
                  </a:ext>
                </a:extLst>
              </a:tr>
              <a:tr h="41627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0" kern="1200" dirty="0">
                          <a:solidFill>
                            <a:schemeClr val="lt1"/>
                          </a:solidFill>
                          <a:effectLst/>
                          <a:latin typeface="+mn-lt"/>
                          <a:ea typeface="+mn-ea"/>
                          <a:cs typeface="+mn-cs"/>
                        </a:rPr>
                        <a:t>Total</a:t>
                      </a:r>
                    </a:p>
                  </a:txBody>
                  <a:tcPr marL="68562" marR="68562"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u="sng" kern="1200" dirty="0">
                          <a:solidFill>
                            <a:schemeClr val="dk1"/>
                          </a:solidFill>
                          <a:effectLst/>
                          <a:latin typeface="+mn-lt"/>
                          <a:ea typeface="+mn-ea"/>
                          <a:cs typeface="+mn-cs"/>
                        </a:rPr>
                        <a:t>621,354</a:t>
                      </a:r>
                    </a:p>
                  </a:txBody>
                  <a:tcPr marL="68562" marR="68562" marT="0" marB="0"/>
                </a:tc>
                <a:tc>
                  <a:txBody>
                    <a:bodyPr/>
                    <a:lstStyle/>
                    <a:p>
                      <a:pPr marL="0" marR="0" algn="ctr">
                        <a:lnSpc>
                          <a:spcPct val="115000"/>
                        </a:lnSpc>
                        <a:spcBef>
                          <a:spcPts val="0"/>
                        </a:spcBef>
                        <a:spcAft>
                          <a:spcPts val="0"/>
                        </a:spcAft>
                      </a:pPr>
                      <a:endParaRPr lang="en-US" sz="1600" b="0" dirty="0">
                        <a:effectLst/>
                        <a:latin typeface="Calibri" panose="020F0502020204030204" pitchFamily="34" charset="0"/>
                        <a:ea typeface="Calibri" panose="020F0502020204030204" pitchFamily="34" charset="0"/>
                        <a:cs typeface="Arial" panose="020B0604020202020204" pitchFamily="34" charset="0"/>
                      </a:endParaRPr>
                    </a:p>
                  </a:txBody>
                  <a:tcPr marL="68562" marR="68562" marT="0" marB="0"/>
                </a:tc>
                <a:extLst>
                  <a:ext uri="{0D108BD9-81ED-4DB2-BD59-A6C34878D82A}">
                    <a16:rowId xmlns:a16="http://schemas.microsoft.com/office/drawing/2014/main" val="4146190558"/>
                  </a:ext>
                </a:extLst>
              </a:tr>
            </a:tbl>
          </a:graphicData>
        </a:graphic>
      </p:graphicFrame>
      <p:sp>
        <p:nvSpPr>
          <p:cNvPr id="5" name="Slide Number Placeholder 4"/>
          <p:cNvSpPr>
            <a:spLocks noGrp="1"/>
          </p:cNvSpPr>
          <p:nvPr>
            <p:ph type="sldNum" sz="quarter" idx="12"/>
          </p:nvPr>
        </p:nvSpPr>
        <p:spPr/>
        <p:txBody>
          <a:bodyPr/>
          <a:lstStyle/>
          <a:p>
            <a:fld id="{AAEAE4A8-A6E5-453E-B946-FB774B73F48C}" type="slidenum">
              <a:rPr lang="en-US" smtClean="0"/>
              <a:t>25</a:t>
            </a:fld>
            <a:endParaRPr lang="en-US" dirty="0"/>
          </a:p>
        </p:txBody>
      </p:sp>
    </p:spTree>
    <p:extLst>
      <p:ext uri="{BB962C8B-B14F-4D97-AF65-F5344CB8AC3E}">
        <p14:creationId xmlns:p14="http://schemas.microsoft.com/office/powerpoint/2010/main" val="363819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5D250-9162-49AA-A777-FE5C9D1539AE}"/>
              </a:ext>
            </a:extLst>
          </p:cNvPr>
          <p:cNvSpPr>
            <a:spLocks noGrp="1"/>
          </p:cNvSpPr>
          <p:nvPr>
            <p:ph type="title"/>
          </p:nvPr>
        </p:nvSpPr>
        <p:spPr/>
        <p:txBody>
          <a:bodyPr>
            <a:normAutofit/>
          </a:bodyPr>
          <a:lstStyle/>
          <a:p>
            <a:r>
              <a:rPr lang="en-US" sz="3299" dirty="0"/>
              <a:t>Initial validation of the implemented system on a real twitter feed</a:t>
            </a:r>
          </a:p>
        </p:txBody>
      </p:sp>
      <p:sp>
        <p:nvSpPr>
          <p:cNvPr id="3" name="Content Placeholder 2">
            <a:extLst>
              <a:ext uri="{FF2B5EF4-FFF2-40B4-BE49-F238E27FC236}">
                <a16:creationId xmlns:a16="http://schemas.microsoft.com/office/drawing/2014/main" id="{5DDAAE8A-38F9-41BC-82A2-807C03B3F01B}"/>
              </a:ext>
            </a:extLst>
          </p:cNvPr>
          <p:cNvSpPr>
            <a:spLocks noGrp="1"/>
          </p:cNvSpPr>
          <p:nvPr>
            <p:ph idx="1"/>
          </p:nvPr>
        </p:nvSpPr>
        <p:spPr/>
        <p:txBody>
          <a:bodyPr>
            <a:normAutofit/>
          </a:bodyPr>
          <a:lstStyle/>
          <a:p>
            <a:r>
              <a:rPr lang="en-US" sz="3199" dirty="0"/>
              <a:t>Naïve key word search of our implementation (from PANYNJ and MTA tables):</a:t>
            </a:r>
          </a:p>
          <a:p>
            <a:pPr lvl="1"/>
            <a:r>
              <a:rPr lang="en-US" sz="2799" dirty="0"/>
              <a:t>Searching for the terms:</a:t>
            </a:r>
          </a:p>
          <a:p>
            <a:pPr lvl="2"/>
            <a:r>
              <a:rPr lang="en-US" sz="2399" dirty="0"/>
              <a:t>Bond.</a:t>
            </a:r>
          </a:p>
          <a:p>
            <a:pPr lvl="2"/>
            <a:r>
              <a:rPr lang="en-US" sz="2399" dirty="0"/>
              <a:t>Funds.</a:t>
            </a:r>
          </a:p>
          <a:p>
            <a:pPr lvl="2"/>
            <a:r>
              <a:rPr lang="en-US" sz="2399" dirty="0"/>
              <a:t>Trustee.</a:t>
            </a:r>
          </a:p>
        </p:txBody>
      </p:sp>
      <p:sp>
        <p:nvSpPr>
          <p:cNvPr id="4" name="Slide Number Placeholder 3"/>
          <p:cNvSpPr>
            <a:spLocks noGrp="1"/>
          </p:cNvSpPr>
          <p:nvPr>
            <p:ph type="sldNum" sz="quarter" idx="12"/>
          </p:nvPr>
        </p:nvSpPr>
        <p:spPr/>
        <p:txBody>
          <a:bodyPr/>
          <a:lstStyle/>
          <a:p>
            <a:fld id="{AAEAE4A8-A6E5-453E-B946-FB774B73F48C}" type="slidenum">
              <a:rPr lang="en-US" smtClean="0"/>
              <a:t>26</a:t>
            </a:fld>
            <a:endParaRPr lang="en-US" dirty="0"/>
          </a:p>
        </p:txBody>
      </p:sp>
      <p:sp>
        <p:nvSpPr>
          <p:cNvPr id="6" name="Date Placeholder 5">
            <a:extLst>
              <a:ext uri="{FF2B5EF4-FFF2-40B4-BE49-F238E27FC236}">
                <a16:creationId xmlns:a16="http://schemas.microsoft.com/office/drawing/2014/main" id="{67C48967-D26A-4F93-AC9D-608576DC1E11}"/>
              </a:ext>
            </a:extLst>
          </p:cNvPr>
          <p:cNvSpPr>
            <a:spLocks noGrp="1"/>
          </p:cNvSpPr>
          <p:nvPr>
            <p:ph type="dt" sz="half" idx="4294967295"/>
          </p:nvPr>
        </p:nvSpPr>
        <p:spPr>
          <a:xfrm>
            <a:off x="6932612" y="6155267"/>
            <a:ext cx="1371600" cy="273049"/>
          </a:xfrm>
          <a:prstGeom prst="rect">
            <a:avLst/>
          </a:prstGeom>
        </p:spPr>
        <p:txBody>
          <a:bodyPr/>
          <a:lstStyle/>
          <a:p>
            <a:endParaRPr lang="en-US" dirty="0"/>
          </a:p>
        </p:txBody>
      </p:sp>
    </p:spTree>
    <p:extLst>
      <p:ext uri="{BB962C8B-B14F-4D97-AF65-F5344CB8AC3E}">
        <p14:creationId xmlns:p14="http://schemas.microsoft.com/office/powerpoint/2010/main" val="407109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EEA24-33B6-4926-88C7-00D5C120B6F8}"/>
              </a:ext>
            </a:extLst>
          </p:cNvPr>
          <p:cNvSpPr>
            <a:spLocks noGrp="1"/>
          </p:cNvSpPr>
          <p:nvPr>
            <p:ph type="title"/>
          </p:nvPr>
        </p:nvSpPr>
        <p:spPr>
          <a:xfrm>
            <a:off x="760412" y="1295400"/>
            <a:ext cx="4209497" cy="1325218"/>
          </a:xfrm>
        </p:spPr>
        <p:txBody>
          <a:bodyPr>
            <a:normAutofit fontScale="90000"/>
          </a:bodyPr>
          <a:lstStyle/>
          <a:p>
            <a:r>
              <a:rPr lang="en-US" sz="3299" dirty="0"/>
              <a:t>Initial validation of the system on a real twitter Feed:</a:t>
            </a:r>
            <a:br>
              <a:rPr lang="en-US" sz="3299" dirty="0"/>
            </a:br>
            <a:r>
              <a:rPr lang="en-US" sz="3299" dirty="0"/>
              <a:t>Illustration of some of the findings – naïve keywords</a:t>
            </a:r>
          </a:p>
        </p:txBody>
      </p:sp>
      <p:graphicFrame>
        <p:nvGraphicFramePr>
          <p:cNvPr id="4" name="Content Placeholder 3">
            <a:extLst>
              <a:ext uri="{FF2B5EF4-FFF2-40B4-BE49-F238E27FC236}">
                <a16:creationId xmlns:a16="http://schemas.microsoft.com/office/drawing/2014/main" id="{BF678915-1983-404A-9DFC-47755B16B45F}"/>
              </a:ext>
            </a:extLst>
          </p:cNvPr>
          <p:cNvGraphicFramePr>
            <a:graphicFrameLocks noGrp="1"/>
          </p:cNvGraphicFramePr>
          <p:nvPr>
            <p:ph idx="1"/>
          </p:nvPr>
        </p:nvGraphicFramePr>
        <p:xfrm>
          <a:off x="5837576" y="138017"/>
          <a:ext cx="5739630" cy="6640731"/>
        </p:xfrm>
        <a:graphic>
          <a:graphicData uri="http://schemas.openxmlformats.org/drawingml/2006/table">
            <a:tbl>
              <a:tblPr firstRow="1" firstCol="1" bandRow="1">
                <a:tableStyleId>{5C22544A-7EE6-4342-B048-85BDC9FD1C3A}</a:tableStyleId>
              </a:tblPr>
              <a:tblGrid>
                <a:gridCol w="765736">
                  <a:extLst>
                    <a:ext uri="{9D8B030D-6E8A-4147-A177-3AD203B41FA5}">
                      <a16:colId xmlns:a16="http://schemas.microsoft.com/office/drawing/2014/main" val="325567189"/>
                    </a:ext>
                  </a:extLst>
                </a:gridCol>
                <a:gridCol w="1874544">
                  <a:extLst>
                    <a:ext uri="{9D8B030D-6E8A-4147-A177-3AD203B41FA5}">
                      <a16:colId xmlns:a16="http://schemas.microsoft.com/office/drawing/2014/main" val="1185995139"/>
                    </a:ext>
                  </a:extLst>
                </a:gridCol>
                <a:gridCol w="800291">
                  <a:extLst>
                    <a:ext uri="{9D8B030D-6E8A-4147-A177-3AD203B41FA5}">
                      <a16:colId xmlns:a16="http://schemas.microsoft.com/office/drawing/2014/main" val="3076291297"/>
                    </a:ext>
                  </a:extLst>
                </a:gridCol>
                <a:gridCol w="766353">
                  <a:extLst>
                    <a:ext uri="{9D8B030D-6E8A-4147-A177-3AD203B41FA5}">
                      <a16:colId xmlns:a16="http://schemas.microsoft.com/office/drawing/2014/main" val="1784969196"/>
                    </a:ext>
                  </a:extLst>
                </a:gridCol>
                <a:gridCol w="766353">
                  <a:extLst>
                    <a:ext uri="{9D8B030D-6E8A-4147-A177-3AD203B41FA5}">
                      <a16:colId xmlns:a16="http://schemas.microsoft.com/office/drawing/2014/main" val="345296890"/>
                    </a:ext>
                  </a:extLst>
                </a:gridCol>
                <a:gridCol w="766353">
                  <a:extLst>
                    <a:ext uri="{9D8B030D-6E8A-4147-A177-3AD203B41FA5}">
                      <a16:colId xmlns:a16="http://schemas.microsoft.com/office/drawing/2014/main" val="4223038546"/>
                    </a:ext>
                  </a:extLst>
                </a:gridCol>
              </a:tblGrid>
              <a:tr h="435897">
                <a:tc>
                  <a:txBody>
                    <a:bodyPr/>
                    <a:lstStyle/>
                    <a:p>
                      <a:pPr marL="0" marR="0">
                        <a:lnSpc>
                          <a:spcPct val="115000"/>
                        </a:lnSpc>
                        <a:spcBef>
                          <a:spcPts val="0"/>
                        </a:spcBef>
                        <a:spcAft>
                          <a:spcPts val="0"/>
                        </a:spcAft>
                      </a:pPr>
                      <a:r>
                        <a:rPr lang="en-US" sz="1100" b="1" dirty="0">
                          <a:effectLst/>
                        </a:rPr>
                        <a:t>Date-Time</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0663" marR="50663" marT="0" marB="0"/>
                </a:tc>
                <a:tc>
                  <a:txBody>
                    <a:bodyPr/>
                    <a:lstStyle/>
                    <a:p>
                      <a:pPr marL="0" marR="0">
                        <a:lnSpc>
                          <a:spcPct val="115000"/>
                        </a:lnSpc>
                        <a:spcBef>
                          <a:spcPts val="0"/>
                        </a:spcBef>
                        <a:spcAft>
                          <a:spcPts val="0"/>
                        </a:spcAft>
                      </a:pPr>
                      <a:r>
                        <a:rPr lang="en-US" sz="1100" b="1">
                          <a:effectLst/>
                        </a:rPr>
                        <a:t>Tweet</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0663" marR="50663" marT="0" marB="0"/>
                </a:tc>
                <a:tc>
                  <a:txBody>
                    <a:bodyPr/>
                    <a:lstStyle/>
                    <a:p>
                      <a:pPr marL="0" marR="0">
                        <a:lnSpc>
                          <a:spcPct val="115000"/>
                        </a:lnSpc>
                        <a:spcBef>
                          <a:spcPts val="0"/>
                        </a:spcBef>
                        <a:spcAft>
                          <a:spcPts val="0"/>
                        </a:spcAft>
                      </a:pPr>
                      <a:r>
                        <a:rPr lang="en-US" sz="1100" b="1">
                          <a:effectLst/>
                        </a:rPr>
                        <a:t>User_id</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0663" marR="50663" marT="0" marB="0"/>
                </a:tc>
                <a:tc>
                  <a:txBody>
                    <a:bodyPr/>
                    <a:lstStyle/>
                    <a:p>
                      <a:pPr marL="0" marR="0">
                        <a:lnSpc>
                          <a:spcPct val="115000"/>
                        </a:lnSpc>
                        <a:spcBef>
                          <a:spcPts val="0"/>
                        </a:spcBef>
                        <a:spcAft>
                          <a:spcPts val="0"/>
                        </a:spcAft>
                      </a:pPr>
                      <a:r>
                        <a:rPr lang="en-US" sz="1100" b="1">
                          <a:effectLst/>
                        </a:rPr>
                        <a:t># of followers</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0663" marR="50663" marT="0" marB="0"/>
                </a:tc>
                <a:tc>
                  <a:txBody>
                    <a:bodyPr/>
                    <a:lstStyle/>
                    <a:p>
                      <a:pPr marL="0" marR="0">
                        <a:lnSpc>
                          <a:spcPct val="115000"/>
                        </a:lnSpc>
                        <a:spcBef>
                          <a:spcPts val="0"/>
                        </a:spcBef>
                        <a:spcAft>
                          <a:spcPts val="0"/>
                        </a:spcAft>
                      </a:pPr>
                      <a:r>
                        <a:rPr lang="en-US" sz="1100" b="1">
                          <a:effectLst/>
                        </a:rPr>
                        <a:t>Likes</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0663" marR="50663" marT="0" marB="0"/>
                </a:tc>
                <a:tc>
                  <a:txBody>
                    <a:bodyPr/>
                    <a:lstStyle/>
                    <a:p>
                      <a:pPr marL="0" marR="0">
                        <a:lnSpc>
                          <a:spcPct val="115000"/>
                        </a:lnSpc>
                        <a:spcBef>
                          <a:spcPts val="0"/>
                        </a:spcBef>
                        <a:spcAft>
                          <a:spcPts val="0"/>
                        </a:spcAft>
                      </a:pPr>
                      <a:r>
                        <a:rPr lang="en-US" sz="1100" b="1">
                          <a:effectLst/>
                        </a:rPr>
                        <a:t># of Posts</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0663" marR="50663" marT="0" marB="0"/>
                </a:tc>
                <a:extLst>
                  <a:ext uri="{0D108BD9-81ED-4DB2-BD59-A6C34878D82A}">
                    <a16:rowId xmlns:a16="http://schemas.microsoft.com/office/drawing/2014/main" val="4279704384"/>
                  </a:ext>
                </a:extLst>
              </a:tr>
              <a:tr h="1688881">
                <a:tc>
                  <a:txBody>
                    <a:bodyPr/>
                    <a:lstStyle/>
                    <a:p>
                      <a:pPr marL="0" marR="0" algn="just">
                        <a:lnSpc>
                          <a:spcPct val="115000"/>
                        </a:lnSpc>
                        <a:spcBef>
                          <a:spcPts val="0"/>
                        </a:spcBef>
                        <a:spcAft>
                          <a:spcPts val="0"/>
                        </a:spcAft>
                      </a:pPr>
                      <a:r>
                        <a:rPr lang="en-US" sz="1100" b="1">
                          <a:effectLst/>
                        </a:rPr>
                        <a:t>1/29/2018 20:08</a:t>
                      </a:r>
                    </a:p>
                    <a:p>
                      <a:pPr marL="0" marR="0">
                        <a:lnSpc>
                          <a:spcPct val="115000"/>
                        </a:lnSpc>
                        <a:spcBef>
                          <a:spcPts val="0"/>
                        </a:spcBef>
                        <a:spcAft>
                          <a:spcPts val="0"/>
                        </a:spcAft>
                      </a:pPr>
                      <a:r>
                        <a:rPr lang="en-US" sz="1100" b="1">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0663" marR="50663" marT="0" marB="0"/>
                </a:tc>
                <a:tc>
                  <a:txBody>
                    <a:bodyPr/>
                    <a:lstStyle/>
                    <a:p>
                      <a:pPr marL="0" marR="0" algn="just">
                        <a:lnSpc>
                          <a:spcPct val="115000"/>
                        </a:lnSpc>
                        <a:spcBef>
                          <a:spcPts val="0"/>
                        </a:spcBef>
                        <a:spcAft>
                          <a:spcPts val="0"/>
                        </a:spcAft>
                      </a:pPr>
                      <a:r>
                        <a:rPr lang="en-US" sz="1100" b="1" dirty="0">
                          <a:effectLst/>
                        </a:rPr>
                        <a:t>The Port Authority of New York and New Jersey Consolidated Bonds Two Hundred Seventh Series and Tw... https:\/\/t.co\/JD4Jg2TpLF</a:t>
                      </a:r>
                    </a:p>
                    <a:p>
                      <a:pPr marL="0" marR="0">
                        <a:lnSpc>
                          <a:spcPct val="115000"/>
                        </a:lnSpc>
                        <a:spcBef>
                          <a:spcPts val="0"/>
                        </a:spcBef>
                        <a:spcAft>
                          <a:spcPts val="0"/>
                        </a:spcAft>
                      </a:pPr>
                      <a:r>
                        <a:rPr lang="en-US" sz="1100" b="1" dirty="0">
                          <a:effectLst/>
                        </a:rPr>
                        <a:t> </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0663" marR="50663" marT="0" marB="0"/>
                </a:tc>
                <a:tc>
                  <a:txBody>
                    <a:bodyPr/>
                    <a:lstStyle/>
                    <a:p>
                      <a:pPr marL="0" marR="0" algn="just">
                        <a:lnSpc>
                          <a:spcPct val="115000"/>
                        </a:lnSpc>
                        <a:spcBef>
                          <a:spcPts val="0"/>
                        </a:spcBef>
                        <a:spcAft>
                          <a:spcPts val="0"/>
                        </a:spcAft>
                      </a:pPr>
                      <a:r>
                        <a:rPr lang="en-US" sz="1100" b="1">
                          <a:effectLst/>
                        </a:rPr>
                        <a:t>272517207</a:t>
                      </a:r>
                    </a:p>
                    <a:p>
                      <a:pPr marL="0" marR="0">
                        <a:lnSpc>
                          <a:spcPct val="115000"/>
                        </a:lnSpc>
                        <a:spcBef>
                          <a:spcPts val="0"/>
                        </a:spcBef>
                        <a:spcAft>
                          <a:spcPts val="0"/>
                        </a:spcAft>
                      </a:pPr>
                      <a:r>
                        <a:rPr lang="en-US" sz="1100" b="1">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0663" marR="50663" marT="0" marB="0"/>
                </a:tc>
                <a:tc>
                  <a:txBody>
                    <a:bodyPr/>
                    <a:lstStyle/>
                    <a:p>
                      <a:pPr marL="0" marR="0" algn="just">
                        <a:lnSpc>
                          <a:spcPct val="115000"/>
                        </a:lnSpc>
                        <a:spcBef>
                          <a:spcPts val="0"/>
                        </a:spcBef>
                        <a:spcAft>
                          <a:spcPts val="0"/>
                        </a:spcAft>
                      </a:pPr>
                      <a:r>
                        <a:rPr lang="en-US" sz="1100" b="1">
                          <a:effectLst/>
                        </a:rPr>
                        <a:t>212</a:t>
                      </a:r>
                    </a:p>
                    <a:p>
                      <a:pPr marL="0" marR="0">
                        <a:lnSpc>
                          <a:spcPct val="115000"/>
                        </a:lnSpc>
                        <a:spcBef>
                          <a:spcPts val="0"/>
                        </a:spcBef>
                        <a:spcAft>
                          <a:spcPts val="0"/>
                        </a:spcAft>
                      </a:pPr>
                      <a:r>
                        <a:rPr lang="en-US" sz="1100" b="1">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0663" marR="50663" marT="0" marB="0"/>
                </a:tc>
                <a:tc>
                  <a:txBody>
                    <a:bodyPr/>
                    <a:lstStyle/>
                    <a:p>
                      <a:pPr marL="0" marR="0">
                        <a:lnSpc>
                          <a:spcPct val="115000"/>
                        </a:lnSpc>
                        <a:spcBef>
                          <a:spcPts val="0"/>
                        </a:spcBef>
                        <a:spcAft>
                          <a:spcPts val="0"/>
                        </a:spcAft>
                      </a:pPr>
                      <a:r>
                        <a:rPr lang="en-US" sz="1100" b="1">
                          <a:effectLst/>
                        </a:rPr>
                        <a:t>0</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0663" marR="50663" marT="0" marB="0"/>
                </a:tc>
                <a:tc>
                  <a:txBody>
                    <a:bodyPr/>
                    <a:lstStyle/>
                    <a:p>
                      <a:pPr marL="0" marR="0" algn="just">
                        <a:lnSpc>
                          <a:spcPct val="115000"/>
                        </a:lnSpc>
                        <a:spcBef>
                          <a:spcPts val="0"/>
                        </a:spcBef>
                        <a:spcAft>
                          <a:spcPts val="0"/>
                        </a:spcAft>
                      </a:pPr>
                      <a:r>
                        <a:rPr lang="en-US" sz="1100" b="1">
                          <a:effectLst/>
                        </a:rPr>
                        <a:t>2236</a:t>
                      </a:r>
                    </a:p>
                    <a:p>
                      <a:pPr marL="0" marR="0">
                        <a:lnSpc>
                          <a:spcPct val="115000"/>
                        </a:lnSpc>
                        <a:spcBef>
                          <a:spcPts val="0"/>
                        </a:spcBef>
                        <a:spcAft>
                          <a:spcPts val="0"/>
                        </a:spcAft>
                      </a:pPr>
                      <a:r>
                        <a:rPr lang="en-US" sz="1100" b="1">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0663" marR="50663" marT="0" marB="0"/>
                </a:tc>
                <a:extLst>
                  <a:ext uri="{0D108BD9-81ED-4DB2-BD59-A6C34878D82A}">
                    <a16:rowId xmlns:a16="http://schemas.microsoft.com/office/drawing/2014/main" val="357694883"/>
                  </a:ext>
                </a:extLst>
              </a:tr>
              <a:tr h="1307692">
                <a:tc>
                  <a:txBody>
                    <a:bodyPr/>
                    <a:lstStyle/>
                    <a:p>
                      <a:pPr marL="0" marR="0" algn="just">
                        <a:lnSpc>
                          <a:spcPct val="115000"/>
                        </a:lnSpc>
                        <a:spcBef>
                          <a:spcPts val="0"/>
                        </a:spcBef>
                        <a:spcAft>
                          <a:spcPts val="0"/>
                        </a:spcAft>
                      </a:pPr>
                      <a:r>
                        <a:rPr lang="en-US" sz="1100" b="1" dirty="0">
                          <a:effectLst/>
                        </a:rPr>
                        <a:t>1/29/2018 22:06</a:t>
                      </a:r>
                      <a:endParaRPr lang="en-US" sz="1100" b="1" dirty="0">
                        <a:effectLst/>
                        <a:latin typeface="Times New Roman" panose="02020603050405020304" pitchFamily="18" charset="0"/>
                        <a:ea typeface="Calibri" panose="020F0502020204030204" pitchFamily="34" charset="0"/>
                        <a:cs typeface="Arial" panose="020B0604020202020204" pitchFamily="34" charset="0"/>
                      </a:endParaRPr>
                    </a:p>
                  </a:txBody>
                  <a:tcPr marL="50663" marR="50663" marT="0" marB="0"/>
                </a:tc>
                <a:tc>
                  <a:txBody>
                    <a:bodyPr/>
                    <a:lstStyle/>
                    <a:p>
                      <a:pPr marL="0" marR="0" algn="just">
                        <a:lnSpc>
                          <a:spcPct val="115000"/>
                        </a:lnSpc>
                        <a:spcBef>
                          <a:spcPts val="0"/>
                        </a:spcBef>
                        <a:spcAft>
                          <a:spcPts val="0"/>
                        </a:spcAft>
                      </a:pPr>
                      <a:r>
                        <a:rPr lang="en-US" sz="1100" b="1">
                          <a:effectLst/>
                        </a:rPr>
                        <a:t>@NYGovCuomo Fix the Subway the MTA the Port Authority &amp;amp; hand over those CFE funds to the Cities that are supposed to get them.</a:t>
                      </a:r>
                      <a:endParaRPr lang="en-US" sz="1100" b="1">
                        <a:effectLst/>
                        <a:latin typeface="Times New Roman" panose="02020603050405020304" pitchFamily="18" charset="0"/>
                        <a:ea typeface="Calibri" panose="020F0502020204030204" pitchFamily="34" charset="0"/>
                        <a:cs typeface="Arial" panose="020B0604020202020204" pitchFamily="34" charset="0"/>
                      </a:endParaRPr>
                    </a:p>
                  </a:txBody>
                  <a:tcPr marL="50663" marR="50663" marT="0" marB="0"/>
                </a:tc>
                <a:tc>
                  <a:txBody>
                    <a:bodyPr/>
                    <a:lstStyle/>
                    <a:p>
                      <a:pPr marL="0" marR="0" algn="just">
                        <a:lnSpc>
                          <a:spcPct val="115000"/>
                        </a:lnSpc>
                        <a:spcBef>
                          <a:spcPts val="0"/>
                        </a:spcBef>
                        <a:spcAft>
                          <a:spcPts val="0"/>
                        </a:spcAft>
                      </a:pPr>
                      <a:r>
                        <a:rPr lang="en-US" sz="1100" b="1">
                          <a:effectLst/>
                        </a:rPr>
                        <a:t>24289752</a:t>
                      </a:r>
                    </a:p>
                    <a:p>
                      <a:pPr marL="0" marR="0" algn="just">
                        <a:lnSpc>
                          <a:spcPct val="115000"/>
                        </a:lnSpc>
                        <a:spcBef>
                          <a:spcPts val="0"/>
                        </a:spcBef>
                        <a:spcAft>
                          <a:spcPts val="0"/>
                        </a:spcAft>
                      </a:pPr>
                      <a:r>
                        <a:rPr lang="en-US" sz="1100" b="1">
                          <a:effectLst/>
                        </a:rPr>
                        <a:t> </a:t>
                      </a:r>
                      <a:endParaRPr lang="en-US" sz="1100" b="1">
                        <a:effectLst/>
                        <a:latin typeface="Times New Roman" panose="02020603050405020304" pitchFamily="18" charset="0"/>
                        <a:ea typeface="Calibri" panose="020F0502020204030204" pitchFamily="34" charset="0"/>
                        <a:cs typeface="Arial" panose="020B0604020202020204" pitchFamily="34" charset="0"/>
                      </a:endParaRPr>
                    </a:p>
                  </a:txBody>
                  <a:tcPr marL="50663" marR="50663" marT="0" marB="0"/>
                </a:tc>
                <a:tc>
                  <a:txBody>
                    <a:bodyPr/>
                    <a:lstStyle/>
                    <a:p>
                      <a:pPr marL="0" marR="0" algn="just">
                        <a:lnSpc>
                          <a:spcPct val="115000"/>
                        </a:lnSpc>
                        <a:spcBef>
                          <a:spcPts val="0"/>
                        </a:spcBef>
                        <a:spcAft>
                          <a:spcPts val="0"/>
                        </a:spcAft>
                      </a:pPr>
                      <a:r>
                        <a:rPr lang="en-US" sz="1100" b="1">
                          <a:effectLst/>
                        </a:rPr>
                        <a:t>670</a:t>
                      </a:r>
                    </a:p>
                    <a:p>
                      <a:pPr marL="0" marR="0" algn="just">
                        <a:lnSpc>
                          <a:spcPct val="115000"/>
                        </a:lnSpc>
                        <a:spcBef>
                          <a:spcPts val="0"/>
                        </a:spcBef>
                        <a:spcAft>
                          <a:spcPts val="0"/>
                        </a:spcAft>
                      </a:pPr>
                      <a:r>
                        <a:rPr lang="en-US" sz="1100" b="1">
                          <a:effectLst/>
                        </a:rPr>
                        <a:t> </a:t>
                      </a:r>
                      <a:endParaRPr lang="en-US" sz="1100" b="1">
                        <a:effectLst/>
                        <a:latin typeface="Times New Roman" panose="02020603050405020304" pitchFamily="18" charset="0"/>
                        <a:ea typeface="Calibri" panose="020F0502020204030204" pitchFamily="34" charset="0"/>
                        <a:cs typeface="Arial" panose="020B0604020202020204" pitchFamily="34" charset="0"/>
                      </a:endParaRPr>
                    </a:p>
                  </a:txBody>
                  <a:tcPr marL="50663" marR="50663" marT="0" marB="0"/>
                </a:tc>
                <a:tc>
                  <a:txBody>
                    <a:bodyPr/>
                    <a:lstStyle/>
                    <a:p>
                      <a:pPr marL="0" marR="0" algn="just">
                        <a:lnSpc>
                          <a:spcPct val="115000"/>
                        </a:lnSpc>
                        <a:spcBef>
                          <a:spcPts val="0"/>
                        </a:spcBef>
                        <a:spcAft>
                          <a:spcPts val="0"/>
                        </a:spcAft>
                      </a:pPr>
                      <a:r>
                        <a:rPr lang="en-US" sz="1100" b="1">
                          <a:effectLst/>
                        </a:rPr>
                        <a:t>3300</a:t>
                      </a:r>
                    </a:p>
                    <a:p>
                      <a:pPr marL="0" marR="0">
                        <a:lnSpc>
                          <a:spcPct val="115000"/>
                        </a:lnSpc>
                        <a:spcBef>
                          <a:spcPts val="0"/>
                        </a:spcBef>
                        <a:spcAft>
                          <a:spcPts val="0"/>
                        </a:spcAft>
                      </a:pPr>
                      <a:r>
                        <a:rPr lang="en-US" sz="1100" b="1">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0663" marR="50663" marT="0" marB="0"/>
                </a:tc>
                <a:tc>
                  <a:txBody>
                    <a:bodyPr/>
                    <a:lstStyle/>
                    <a:p>
                      <a:pPr marL="0" marR="0" algn="just">
                        <a:lnSpc>
                          <a:spcPct val="115000"/>
                        </a:lnSpc>
                        <a:spcBef>
                          <a:spcPts val="0"/>
                        </a:spcBef>
                        <a:spcAft>
                          <a:spcPts val="0"/>
                        </a:spcAft>
                      </a:pPr>
                      <a:r>
                        <a:rPr lang="en-US" sz="1100" b="1">
                          <a:effectLst/>
                        </a:rPr>
                        <a:t>867</a:t>
                      </a:r>
                      <a:endParaRPr lang="en-US" sz="1100" b="1">
                        <a:effectLst/>
                        <a:latin typeface="Times New Roman" panose="02020603050405020304" pitchFamily="18" charset="0"/>
                        <a:ea typeface="Calibri" panose="020F0502020204030204" pitchFamily="34" charset="0"/>
                        <a:cs typeface="Arial" panose="020B0604020202020204" pitchFamily="34" charset="0"/>
                      </a:endParaRPr>
                    </a:p>
                  </a:txBody>
                  <a:tcPr marL="50663" marR="50663" marT="0" marB="0"/>
                </a:tc>
                <a:extLst>
                  <a:ext uri="{0D108BD9-81ED-4DB2-BD59-A6C34878D82A}">
                    <a16:rowId xmlns:a16="http://schemas.microsoft.com/office/drawing/2014/main" val="2711007380"/>
                  </a:ext>
                </a:extLst>
              </a:tr>
              <a:tr h="1307692">
                <a:tc>
                  <a:txBody>
                    <a:bodyPr/>
                    <a:lstStyle/>
                    <a:p>
                      <a:pPr marL="0" marR="0" algn="just">
                        <a:lnSpc>
                          <a:spcPct val="115000"/>
                        </a:lnSpc>
                        <a:spcBef>
                          <a:spcPts val="0"/>
                        </a:spcBef>
                        <a:spcAft>
                          <a:spcPts val="0"/>
                        </a:spcAft>
                      </a:pPr>
                      <a:r>
                        <a:rPr lang="en-US" sz="1100" b="1">
                          <a:effectLst/>
                        </a:rPr>
                        <a:t>1/29/2018 20:33</a:t>
                      </a:r>
                      <a:endParaRPr lang="en-US" sz="1100" b="1">
                        <a:effectLst/>
                        <a:latin typeface="Times New Roman" panose="02020603050405020304" pitchFamily="18" charset="0"/>
                        <a:ea typeface="Calibri" panose="020F0502020204030204" pitchFamily="34" charset="0"/>
                        <a:cs typeface="Arial" panose="020B0604020202020204" pitchFamily="34" charset="0"/>
                      </a:endParaRPr>
                    </a:p>
                  </a:txBody>
                  <a:tcPr marL="50663" marR="50663" marT="0" marB="0"/>
                </a:tc>
                <a:tc>
                  <a:txBody>
                    <a:bodyPr/>
                    <a:lstStyle/>
                    <a:p>
                      <a:pPr marL="0" marR="0" algn="just">
                        <a:lnSpc>
                          <a:spcPct val="115000"/>
                        </a:lnSpc>
                        <a:spcBef>
                          <a:spcPts val="0"/>
                        </a:spcBef>
                        <a:spcAft>
                          <a:spcPts val="0"/>
                        </a:spcAft>
                      </a:pPr>
                      <a:r>
                        <a:rPr lang="en-US" sz="1100" b="1">
                          <a:effectLst/>
                        </a:rPr>
                        <a:t>The state-funded @MTA has paid the state over $328 million dollars in bond-issuance fees over the last 15 years.</a:t>
                      </a:r>
                    </a:p>
                    <a:p>
                      <a:pPr marL="0" marR="0" algn="just">
                        <a:lnSpc>
                          <a:spcPct val="115000"/>
                        </a:lnSpc>
                        <a:spcBef>
                          <a:spcPts val="0"/>
                        </a:spcBef>
                        <a:spcAft>
                          <a:spcPts val="0"/>
                        </a:spcAft>
                      </a:pPr>
                      <a:r>
                        <a:rPr lang="en-US" sz="1100" b="1">
                          <a:effectLst/>
                        </a:rPr>
                        <a:t> </a:t>
                      </a:r>
                      <a:endParaRPr lang="en-US" sz="1100" b="1">
                        <a:effectLst/>
                        <a:latin typeface="Times New Roman" panose="02020603050405020304" pitchFamily="18" charset="0"/>
                        <a:ea typeface="Calibri" panose="020F0502020204030204" pitchFamily="34" charset="0"/>
                        <a:cs typeface="Arial" panose="020B0604020202020204" pitchFamily="34" charset="0"/>
                      </a:endParaRPr>
                    </a:p>
                  </a:txBody>
                  <a:tcPr marL="50663" marR="50663" marT="0" marB="0"/>
                </a:tc>
                <a:tc>
                  <a:txBody>
                    <a:bodyPr/>
                    <a:lstStyle/>
                    <a:p>
                      <a:pPr marL="0" marR="0" algn="just">
                        <a:lnSpc>
                          <a:spcPct val="115000"/>
                        </a:lnSpc>
                        <a:spcBef>
                          <a:spcPts val="0"/>
                        </a:spcBef>
                        <a:spcAft>
                          <a:spcPts val="0"/>
                        </a:spcAft>
                      </a:pPr>
                      <a:r>
                        <a:rPr lang="en-US" sz="1100" b="1">
                          <a:effectLst/>
                        </a:rPr>
                        <a:t>6311942</a:t>
                      </a:r>
                    </a:p>
                    <a:p>
                      <a:pPr marL="0" marR="0" algn="just">
                        <a:lnSpc>
                          <a:spcPct val="115000"/>
                        </a:lnSpc>
                        <a:spcBef>
                          <a:spcPts val="0"/>
                        </a:spcBef>
                        <a:spcAft>
                          <a:spcPts val="0"/>
                        </a:spcAft>
                      </a:pPr>
                      <a:r>
                        <a:rPr lang="en-US" sz="1100" b="1">
                          <a:effectLst/>
                        </a:rPr>
                        <a:t> </a:t>
                      </a:r>
                      <a:endParaRPr lang="en-US" sz="1100" b="1">
                        <a:effectLst/>
                        <a:latin typeface="Times New Roman" panose="02020603050405020304" pitchFamily="18" charset="0"/>
                        <a:ea typeface="Calibri" panose="020F0502020204030204" pitchFamily="34" charset="0"/>
                        <a:cs typeface="Arial" panose="020B0604020202020204" pitchFamily="34" charset="0"/>
                      </a:endParaRPr>
                    </a:p>
                  </a:txBody>
                  <a:tcPr marL="50663" marR="50663" marT="0" marB="0"/>
                </a:tc>
                <a:tc>
                  <a:txBody>
                    <a:bodyPr/>
                    <a:lstStyle/>
                    <a:p>
                      <a:pPr marL="0" marR="0" algn="just">
                        <a:lnSpc>
                          <a:spcPct val="115000"/>
                        </a:lnSpc>
                        <a:spcBef>
                          <a:spcPts val="0"/>
                        </a:spcBef>
                        <a:spcAft>
                          <a:spcPts val="0"/>
                        </a:spcAft>
                      </a:pPr>
                      <a:r>
                        <a:rPr lang="en-US" sz="1100" b="1" dirty="0">
                          <a:effectLst/>
                        </a:rPr>
                        <a:t>6758</a:t>
                      </a:r>
                    </a:p>
                    <a:p>
                      <a:pPr marL="0" marR="0" algn="just">
                        <a:lnSpc>
                          <a:spcPct val="115000"/>
                        </a:lnSpc>
                        <a:spcBef>
                          <a:spcPts val="0"/>
                        </a:spcBef>
                        <a:spcAft>
                          <a:spcPts val="0"/>
                        </a:spcAft>
                      </a:pPr>
                      <a:r>
                        <a:rPr lang="en-US" sz="1100" b="1" dirty="0">
                          <a:effectLst/>
                        </a:rPr>
                        <a:t> </a:t>
                      </a:r>
                      <a:endParaRPr lang="en-US" sz="1100" b="1" dirty="0">
                        <a:effectLst/>
                        <a:latin typeface="Times New Roman" panose="02020603050405020304" pitchFamily="18" charset="0"/>
                        <a:ea typeface="Calibri" panose="020F0502020204030204" pitchFamily="34" charset="0"/>
                        <a:cs typeface="Arial" panose="020B0604020202020204" pitchFamily="34" charset="0"/>
                      </a:endParaRPr>
                    </a:p>
                  </a:txBody>
                  <a:tcPr marL="50663" marR="50663" marT="0" marB="0"/>
                </a:tc>
                <a:tc>
                  <a:txBody>
                    <a:bodyPr/>
                    <a:lstStyle/>
                    <a:p>
                      <a:pPr marL="0" marR="0" algn="just">
                        <a:lnSpc>
                          <a:spcPct val="115000"/>
                        </a:lnSpc>
                        <a:spcBef>
                          <a:spcPts val="0"/>
                        </a:spcBef>
                        <a:spcAft>
                          <a:spcPts val="0"/>
                        </a:spcAft>
                      </a:pPr>
                      <a:r>
                        <a:rPr lang="en-US" sz="1100" b="1">
                          <a:effectLst/>
                        </a:rPr>
                        <a:t>1280</a:t>
                      </a:r>
                    </a:p>
                    <a:p>
                      <a:pPr marL="0" marR="0" algn="just">
                        <a:lnSpc>
                          <a:spcPct val="115000"/>
                        </a:lnSpc>
                        <a:spcBef>
                          <a:spcPts val="0"/>
                        </a:spcBef>
                        <a:spcAft>
                          <a:spcPts val="0"/>
                        </a:spcAft>
                      </a:pPr>
                      <a:r>
                        <a:rPr lang="en-US" sz="1100" b="1">
                          <a:effectLst/>
                        </a:rPr>
                        <a:t> </a:t>
                      </a:r>
                      <a:endParaRPr lang="en-US" sz="1100" b="1">
                        <a:effectLst/>
                        <a:latin typeface="Times New Roman" panose="02020603050405020304" pitchFamily="18" charset="0"/>
                        <a:ea typeface="Calibri" panose="020F0502020204030204" pitchFamily="34" charset="0"/>
                        <a:cs typeface="Arial" panose="020B0604020202020204" pitchFamily="34" charset="0"/>
                      </a:endParaRPr>
                    </a:p>
                  </a:txBody>
                  <a:tcPr marL="50663" marR="50663" marT="0" marB="0"/>
                </a:tc>
                <a:tc>
                  <a:txBody>
                    <a:bodyPr/>
                    <a:lstStyle/>
                    <a:p>
                      <a:pPr marL="0" marR="0" algn="just">
                        <a:lnSpc>
                          <a:spcPct val="115000"/>
                        </a:lnSpc>
                        <a:spcBef>
                          <a:spcPts val="0"/>
                        </a:spcBef>
                        <a:spcAft>
                          <a:spcPts val="0"/>
                        </a:spcAft>
                      </a:pPr>
                      <a:r>
                        <a:rPr lang="en-US" sz="1100" b="1">
                          <a:effectLst/>
                        </a:rPr>
                        <a:t>2273</a:t>
                      </a:r>
                    </a:p>
                    <a:p>
                      <a:pPr marL="0" marR="0" algn="just">
                        <a:lnSpc>
                          <a:spcPct val="115000"/>
                        </a:lnSpc>
                        <a:spcBef>
                          <a:spcPts val="0"/>
                        </a:spcBef>
                        <a:spcAft>
                          <a:spcPts val="0"/>
                        </a:spcAft>
                      </a:pPr>
                      <a:r>
                        <a:rPr lang="en-US" sz="1100" b="1">
                          <a:effectLst/>
                        </a:rPr>
                        <a:t> </a:t>
                      </a:r>
                      <a:endParaRPr lang="en-US" sz="1100" b="1">
                        <a:effectLst/>
                        <a:latin typeface="Times New Roman" panose="02020603050405020304" pitchFamily="18" charset="0"/>
                        <a:ea typeface="Calibri" panose="020F0502020204030204" pitchFamily="34" charset="0"/>
                        <a:cs typeface="Arial" panose="020B0604020202020204" pitchFamily="34" charset="0"/>
                      </a:endParaRPr>
                    </a:p>
                  </a:txBody>
                  <a:tcPr marL="50663" marR="50663" marT="0" marB="0"/>
                </a:tc>
                <a:extLst>
                  <a:ext uri="{0D108BD9-81ED-4DB2-BD59-A6C34878D82A}">
                    <a16:rowId xmlns:a16="http://schemas.microsoft.com/office/drawing/2014/main" val="1172448371"/>
                  </a:ext>
                </a:extLst>
              </a:tr>
              <a:tr h="1900569">
                <a:tc>
                  <a:txBody>
                    <a:bodyPr/>
                    <a:lstStyle/>
                    <a:p>
                      <a:pPr marL="0" marR="0" algn="just">
                        <a:lnSpc>
                          <a:spcPct val="115000"/>
                        </a:lnSpc>
                        <a:spcBef>
                          <a:spcPts val="0"/>
                        </a:spcBef>
                        <a:spcAft>
                          <a:spcPts val="0"/>
                        </a:spcAft>
                      </a:pPr>
                      <a:r>
                        <a:rPr lang="en-US" sz="1100" b="1">
                          <a:effectLst/>
                        </a:rPr>
                        <a:t>2/8/2018 0:43</a:t>
                      </a:r>
                      <a:endParaRPr lang="en-US" sz="1100" b="1">
                        <a:effectLst/>
                        <a:latin typeface="Times New Roman" panose="02020603050405020304" pitchFamily="18" charset="0"/>
                        <a:ea typeface="Calibri" panose="020F0502020204030204" pitchFamily="34" charset="0"/>
                        <a:cs typeface="Arial" panose="020B0604020202020204" pitchFamily="34" charset="0"/>
                      </a:endParaRPr>
                    </a:p>
                  </a:txBody>
                  <a:tcPr marL="50663" marR="50663" marT="0" marB="0"/>
                </a:tc>
                <a:tc>
                  <a:txBody>
                    <a:bodyPr/>
                    <a:lstStyle/>
                    <a:p>
                      <a:pPr marL="0" marR="0" algn="just">
                        <a:lnSpc>
                          <a:spcPct val="115000"/>
                        </a:lnSpc>
                        <a:spcBef>
                          <a:spcPts val="0"/>
                        </a:spcBef>
                        <a:spcAft>
                          <a:spcPts val="0"/>
                        </a:spcAft>
                      </a:pPr>
                      <a:r>
                        <a:rPr lang="en-US" sz="1100" b="1">
                          <a:effectLst/>
                        </a:rPr>
                        <a:t>We are very proud to announce that Charles Bolden Jr. has rejoined the Board of Trustees; coming from @NASA and his\u2026 https:\/\/t.co\/i7Wu1MHU7Y</a:t>
                      </a:r>
                    </a:p>
                    <a:p>
                      <a:pPr marL="0" marR="0" algn="just">
                        <a:lnSpc>
                          <a:spcPct val="115000"/>
                        </a:lnSpc>
                        <a:spcBef>
                          <a:spcPts val="0"/>
                        </a:spcBef>
                        <a:spcAft>
                          <a:spcPts val="0"/>
                        </a:spcAft>
                      </a:pPr>
                      <a:r>
                        <a:rPr lang="en-US" sz="1100" b="1">
                          <a:effectLst/>
                        </a:rPr>
                        <a:t> </a:t>
                      </a:r>
                      <a:endParaRPr lang="en-US" sz="1100" b="1">
                        <a:effectLst/>
                        <a:latin typeface="Times New Roman" panose="02020603050405020304" pitchFamily="18" charset="0"/>
                        <a:ea typeface="Calibri" panose="020F0502020204030204" pitchFamily="34" charset="0"/>
                        <a:cs typeface="Arial" panose="020B0604020202020204" pitchFamily="34" charset="0"/>
                      </a:endParaRPr>
                    </a:p>
                  </a:txBody>
                  <a:tcPr marL="50663" marR="50663" marT="0" marB="0"/>
                </a:tc>
                <a:tc>
                  <a:txBody>
                    <a:bodyPr/>
                    <a:lstStyle/>
                    <a:p>
                      <a:pPr marL="0" marR="0" algn="just">
                        <a:lnSpc>
                          <a:spcPct val="115000"/>
                        </a:lnSpc>
                        <a:spcBef>
                          <a:spcPts val="0"/>
                        </a:spcBef>
                        <a:spcAft>
                          <a:spcPts val="0"/>
                        </a:spcAft>
                      </a:pPr>
                      <a:r>
                        <a:rPr lang="en-US" sz="1100" b="1" dirty="0">
                          <a:effectLst/>
                        </a:rPr>
                        <a:t>19809471</a:t>
                      </a:r>
                      <a:endParaRPr lang="en-US" sz="1100" b="1" dirty="0">
                        <a:effectLst/>
                        <a:latin typeface="Times New Roman" panose="02020603050405020304" pitchFamily="18" charset="0"/>
                        <a:ea typeface="Calibri" panose="020F0502020204030204" pitchFamily="34" charset="0"/>
                        <a:cs typeface="Arial" panose="020B0604020202020204" pitchFamily="34" charset="0"/>
                      </a:endParaRPr>
                    </a:p>
                  </a:txBody>
                  <a:tcPr marL="50663" marR="50663" marT="0" marB="0"/>
                </a:tc>
                <a:tc>
                  <a:txBody>
                    <a:bodyPr/>
                    <a:lstStyle/>
                    <a:p>
                      <a:pPr marL="0" marR="0" algn="just">
                        <a:lnSpc>
                          <a:spcPct val="115000"/>
                        </a:lnSpc>
                        <a:spcBef>
                          <a:spcPts val="0"/>
                        </a:spcBef>
                        <a:spcAft>
                          <a:spcPts val="0"/>
                        </a:spcAft>
                      </a:pPr>
                      <a:r>
                        <a:rPr lang="en-US" sz="1100" b="1" dirty="0">
                          <a:effectLst/>
                        </a:rPr>
                        <a:t>136161</a:t>
                      </a:r>
                      <a:endParaRPr lang="en-US" sz="1100" b="1" dirty="0">
                        <a:effectLst/>
                        <a:latin typeface="Times New Roman" panose="02020603050405020304" pitchFamily="18" charset="0"/>
                        <a:ea typeface="Calibri" panose="020F0502020204030204" pitchFamily="34" charset="0"/>
                        <a:cs typeface="Arial" panose="020B0604020202020204" pitchFamily="34" charset="0"/>
                      </a:endParaRPr>
                    </a:p>
                  </a:txBody>
                  <a:tcPr marL="50663" marR="50663" marT="0" marB="0"/>
                </a:tc>
                <a:tc>
                  <a:txBody>
                    <a:bodyPr/>
                    <a:lstStyle/>
                    <a:p>
                      <a:pPr marL="0" marR="0" algn="just">
                        <a:lnSpc>
                          <a:spcPct val="115000"/>
                        </a:lnSpc>
                        <a:spcBef>
                          <a:spcPts val="0"/>
                        </a:spcBef>
                        <a:spcAft>
                          <a:spcPts val="0"/>
                        </a:spcAft>
                      </a:pPr>
                      <a:r>
                        <a:rPr lang="en-US" sz="1100" b="1" dirty="0">
                          <a:effectLst/>
                        </a:rPr>
                        <a:t>7197</a:t>
                      </a:r>
                      <a:endParaRPr lang="en-US" sz="1100" b="1" dirty="0">
                        <a:effectLst/>
                        <a:latin typeface="Times New Roman" panose="02020603050405020304" pitchFamily="18" charset="0"/>
                        <a:ea typeface="Calibri" panose="020F0502020204030204" pitchFamily="34" charset="0"/>
                        <a:cs typeface="Arial" panose="020B0604020202020204" pitchFamily="34" charset="0"/>
                      </a:endParaRPr>
                    </a:p>
                  </a:txBody>
                  <a:tcPr marL="50663" marR="50663" marT="0" marB="0"/>
                </a:tc>
                <a:tc>
                  <a:txBody>
                    <a:bodyPr/>
                    <a:lstStyle/>
                    <a:p>
                      <a:pPr marL="0" marR="0" algn="just">
                        <a:lnSpc>
                          <a:spcPct val="115000"/>
                        </a:lnSpc>
                        <a:spcBef>
                          <a:spcPts val="0"/>
                        </a:spcBef>
                        <a:spcAft>
                          <a:spcPts val="0"/>
                        </a:spcAft>
                      </a:pPr>
                      <a:r>
                        <a:rPr lang="en-US" sz="1100" b="1" dirty="0">
                          <a:effectLst/>
                        </a:rPr>
                        <a:t>1988</a:t>
                      </a:r>
                      <a:endParaRPr lang="en-US" sz="1100" b="1" dirty="0">
                        <a:effectLst/>
                        <a:latin typeface="Times New Roman" panose="02020603050405020304" pitchFamily="18" charset="0"/>
                        <a:ea typeface="Calibri" panose="020F0502020204030204" pitchFamily="34" charset="0"/>
                        <a:cs typeface="Arial" panose="020B0604020202020204" pitchFamily="34" charset="0"/>
                      </a:endParaRPr>
                    </a:p>
                  </a:txBody>
                  <a:tcPr marL="50663" marR="50663" marT="0" marB="0"/>
                </a:tc>
                <a:extLst>
                  <a:ext uri="{0D108BD9-81ED-4DB2-BD59-A6C34878D82A}">
                    <a16:rowId xmlns:a16="http://schemas.microsoft.com/office/drawing/2014/main" val="1180900215"/>
                  </a:ext>
                </a:extLst>
              </a:tr>
            </a:tbl>
          </a:graphicData>
        </a:graphic>
      </p:graphicFrame>
      <p:sp>
        <p:nvSpPr>
          <p:cNvPr id="3" name="Slide Number Placeholder 2"/>
          <p:cNvSpPr>
            <a:spLocks noGrp="1"/>
          </p:cNvSpPr>
          <p:nvPr>
            <p:ph type="sldNum" sz="quarter" idx="12"/>
          </p:nvPr>
        </p:nvSpPr>
        <p:spPr/>
        <p:txBody>
          <a:bodyPr/>
          <a:lstStyle/>
          <a:p>
            <a:fld id="{AAEAE4A8-A6E5-453E-B946-FB774B73F48C}" type="slidenum">
              <a:rPr lang="en-US" smtClean="0"/>
              <a:t>27</a:t>
            </a:fld>
            <a:endParaRPr lang="en-US" dirty="0"/>
          </a:p>
        </p:txBody>
      </p:sp>
      <p:sp>
        <p:nvSpPr>
          <p:cNvPr id="6" name="Date Placeholder 5">
            <a:extLst>
              <a:ext uri="{FF2B5EF4-FFF2-40B4-BE49-F238E27FC236}">
                <a16:creationId xmlns:a16="http://schemas.microsoft.com/office/drawing/2014/main" id="{965B055C-1195-4AB6-81E3-C6824146FC7A}"/>
              </a:ext>
            </a:extLst>
          </p:cNvPr>
          <p:cNvSpPr>
            <a:spLocks noGrp="1"/>
          </p:cNvSpPr>
          <p:nvPr>
            <p:ph type="dt" sz="half" idx="4294967295"/>
          </p:nvPr>
        </p:nvSpPr>
        <p:spPr>
          <a:xfrm>
            <a:off x="6932612" y="6155267"/>
            <a:ext cx="1371600" cy="273049"/>
          </a:xfrm>
          <a:prstGeom prst="rect">
            <a:avLst/>
          </a:prstGeom>
        </p:spPr>
        <p:txBody>
          <a:bodyPr/>
          <a:lstStyle/>
          <a:p>
            <a:endParaRPr lang="en-US" dirty="0"/>
          </a:p>
        </p:txBody>
      </p:sp>
    </p:spTree>
    <p:extLst>
      <p:ext uri="{BB962C8B-B14F-4D97-AF65-F5344CB8AC3E}">
        <p14:creationId xmlns:p14="http://schemas.microsoft.com/office/powerpoint/2010/main" val="314064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8962B-ABD5-4B2C-9BB4-0A3F3DD4FDB2}"/>
              </a:ext>
            </a:extLst>
          </p:cNvPr>
          <p:cNvSpPr>
            <a:spLocks noGrp="1"/>
          </p:cNvSpPr>
          <p:nvPr>
            <p:ph type="title"/>
          </p:nvPr>
        </p:nvSpPr>
        <p:spPr>
          <a:xfrm>
            <a:off x="150812" y="762000"/>
            <a:ext cx="2362199" cy="4038600"/>
          </a:xfrm>
        </p:spPr>
        <p:txBody>
          <a:bodyPr>
            <a:normAutofit/>
          </a:bodyPr>
          <a:lstStyle/>
          <a:p>
            <a:r>
              <a:rPr lang="en-US" sz="3200" dirty="0"/>
              <a:t>FIBO synonyms for the system on a real twitter feed</a:t>
            </a:r>
          </a:p>
        </p:txBody>
      </p:sp>
      <p:graphicFrame>
        <p:nvGraphicFramePr>
          <p:cNvPr id="4" name="Content Placeholder 3">
            <a:extLst>
              <a:ext uri="{FF2B5EF4-FFF2-40B4-BE49-F238E27FC236}">
                <a16:creationId xmlns:a16="http://schemas.microsoft.com/office/drawing/2014/main" id="{10BF0154-0934-490B-A6FF-B0AD810C1111}"/>
              </a:ext>
            </a:extLst>
          </p:cNvPr>
          <p:cNvGraphicFramePr>
            <a:graphicFrameLocks noGrp="1"/>
          </p:cNvGraphicFramePr>
          <p:nvPr>
            <p:ph idx="1"/>
            <p:extLst>
              <p:ext uri="{D42A27DB-BD31-4B8C-83A1-F6EECF244321}">
                <p14:modId xmlns:p14="http://schemas.microsoft.com/office/powerpoint/2010/main" val="2801332942"/>
              </p:ext>
            </p:extLst>
          </p:nvPr>
        </p:nvGraphicFramePr>
        <p:xfrm>
          <a:off x="2894012" y="105540"/>
          <a:ext cx="8381999" cy="6646920"/>
        </p:xfrm>
        <a:graphic>
          <a:graphicData uri="http://schemas.openxmlformats.org/drawingml/2006/table">
            <a:tbl>
              <a:tblPr firstRow="1" firstCol="1" bandRow="1">
                <a:tableStyleId>{5C22544A-7EE6-4342-B048-85BDC9FD1C3A}</a:tableStyleId>
              </a:tblPr>
              <a:tblGrid>
                <a:gridCol w="2133600">
                  <a:extLst>
                    <a:ext uri="{9D8B030D-6E8A-4147-A177-3AD203B41FA5}">
                      <a16:colId xmlns:a16="http://schemas.microsoft.com/office/drawing/2014/main" val="2409996172"/>
                    </a:ext>
                  </a:extLst>
                </a:gridCol>
                <a:gridCol w="2895600">
                  <a:extLst>
                    <a:ext uri="{9D8B030D-6E8A-4147-A177-3AD203B41FA5}">
                      <a16:colId xmlns:a16="http://schemas.microsoft.com/office/drawing/2014/main" val="1854727262"/>
                    </a:ext>
                  </a:extLst>
                </a:gridCol>
                <a:gridCol w="3352799">
                  <a:extLst>
                    <a:ext uri="{9D8B030D-6E8A-4147-A177-3AD203B41FA5}">
                      <a16:colId xmlns:a16="http://schemas.microsoft.com/office/drawing/2014/main" val="924789325"/>
                    </a:ext>
                  </a:extLst>
                </a:gridCol>
              </a:tblGrid>
              <a:tr h="491650">
                <a:tc>
                  <a:txBody>
                    <a:bodyPr/>
                    <a:lstStyle/>
                    <a:p>
                      <a:pPr marL="0" marR="0">
                        <a:lnSpc>
                          <a:spcPct val="115000"/>
                        </a:lnSpc>
                        <a:spcBef>
                          <a:spcPts val="0"/>
                        </a:spcBef>
                        <a:spcAft>
                          <a:spcPts val="0"/>
                        </a:spcAft>
                      </a:pPr>
                      <a:r>
                        <a:rPr lang="en-US" sz="1200" dirty="0">
                          <a:effectLst/>
                        </a:rPr>
                        <a:t>FIBO Concept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dirty="0">
                          <a:effectLst/>
                        </a:rPr>
                        <a:t>FIBO Synonym</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dirty="0">
                          <a:effectLst/>
                        </a:rPr>
                        <a:t>Contextualized Synonym</a:t>
                      </a:r>
                    </a:p>
                    <a:p>
                      <a:pPr marL="0" marR="0">
                        <a:lnSpc>
                          <a:spcPct val="115000"/>
                        </a:lnSpc>
                        <a:spcBef>
                          <a:spcPts val="0"/>
                        </a:spcBef>
                        <a:spcAft>
                          <a:spcPts val="0"/>
                        </a:spcAft>
                      </a:pPr>
                      <a:r>
                        <a:rPr lang="en-US" sz="1200" dirty="0">
                          <a:effectLst/>
                        </a:rPr>
                        <a:t>Or Role-performing Item</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extLst>
                  <a:ext uri="{0D108BD9-81ED-4DB2-BD59-A6C34878D82A}">
                    <a16:rowId xmlns:a16="http://schemas.microsoft.com/office/drawing/2014/main" val="2068191473"/>
                  </a:ext>
                </a:extLst>
              </a:tr>
              <a:tr h="359366">
                <a:tc>
                  <a:txBody>
                    <a:bodyPr/>
                    <a:lstStyle/>
                    <a:p>
                      <a:pPr marL="0" marR="0">
                        <a:lnSpc>
                          <a:spcPct val="115000"/>
                        </a:lnSpc>
                        <a:spcBef>
                          <a:spcPts val="0"/>
                        </a:spcBef>
                        <a:spcAft>
                          <a:spcPts val="0"/>
                        </a:spcAft>
                      </a:pPr>
                      <a:r>
                        <a:rPr lang="en-US" sz="1200" dirty="0">
                          <a:effectLst/>
                        </a:rPr>
                        <a:t>Government Issued Bond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a:effectLst/>
                        </a:rPr>
                        <a:t>Sovereign Bond, Treasury Bond</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a:effectLst/>
                        </a:rPr>
                        <a:t>Government Debt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extLst>
                  <a:ext uri="{0D108BD9-81ED-4DB2-BD59-A6C34878D82A}">
                    <a16:rowId xmlns:a16="http://schemas.microsoft.com/office/drawing/2014/main" val="1066237537"/>
                  </a:ext>
                </a:extLst>
              </a:tr>
              <a:tr h="359366">
                <a:tc>
                  <a:txBody>
                    <a:bodyPr/>
                    <a:lstStyle/>
                    <a:p>
                      <a:pPr marL="0" marR="0">
                        <a:lnSpc>
                          <a:spcPct val="115000"/>
                        </a:lnSpc>
                        <a:spcBef>
                          <a:spcPts val="0"/>
                        </a:spcBef>
                        <a:spcAft>
                          <a:spcPts val="0"/>
                        </a:spcAft>
                      </a:pPr>
                      <a:r>
                        <a:rPr lang="en-US" sz="1200" dirty="0">
                          <a:effectLst/>
                        </a:rPr>
                        <a:t>Municipal Security</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a:effectLst/>
                        </a:rPr>
                        <a:t>Municipal Debt Instrument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a:effectLst/>
                        </a:rPr>
                        <a:t>Muni</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extLst>
                  <a:ext uri="{0D108BD9-81ED-4DB2-BD59-A6C34878D82A}">
                    <a16:rowId xmlns:a16="http://schemas.microsoft.com/office/drawing/2014/main" val="4079446439"/>
                  </a:ext>
                </a:extLst>
              </a:tr>
              <a:tr h="178388">
                <a:tc>
                  <a:txBody>
                    <a:bodyPr/>
                    <a:lstStyle/>
                    <a:p>
                      <a:pPr marL="0" marR="0">
                        <a:lnSpc>
                          <a:spcPct val="115000"/>
                        </a:lnSpc>
                        <a:spcBef>
                          <a:spcPts val="0"/>
                        </a:spcBef>
                        <a:spcAft>
                          <a:spcPts val="0"/>
                        </a:spcAft>
                      </a:pPr>
                      <a:r>
                        <a:rPr lang="en-US" sz="1200">
                          <a:effectLst/>
                        </a:rPr>
                        <a:t>Municipal Debt Issuer</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dirty="0">
                          <a:effectLst/>
                        </a:rPr>
                        <a:t>Muni Issuer,</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a:effectLst/>
                        </a:rPr>
                        <a:t>Issuer, Municipality</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extLst>
                  <a:ext uri="{0D108BD9-81ED-4DB2-BD59-A6C34878D82A}">
                    <a16:rowId xmlns:a16="http://schemas.microsoft.com/office/drawing/2014/main" val="159129268"/>
                  </a:ext>
                </a:extLst>
              </a:tr>
              <a:tr h="178388">
                <a:tc>
                  <a:txBody>
                    <a:bodyPr/>
                    <a:lstStyle/>
                    <a:p>
                      <a:pPr marL="0" marR="0">
                        <a:lnSpc>
                          <a:spcPct val="115000"/>
                        </a:lnSpc>
                        <a:spcBef>
                          <a:spcPts val="0"/>
                        </a:spcBef>
                        <a:spcAft>
                          <a:spcPts val="0"/>
                        </a:spcAft>
                      </a:pPr>
                      <a:r>
                        <a:rPr lang="en-US" sz="1200">
                          <a:effectLst/>
                        </a:rPr>
                        <a:t>Municipal Bond</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dirty="0">
                          <a:effectLst/>
                        </a:rPr>
                        <a:t>Muni Bond, Muni</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extLst>
                  <a:ext uri="{0D108BD9-81ED-4DB2-BD59-A6C34878D82A}">
                    <a16:rowId xmlns:a16="http://schemas.microsoft.com/office/drawing/2014/main" val="822395342"/>
                  </a:ext>
                </a:extLst>
              </a:tr>
              <a:tr h="359366">
                <a:tc>
                  <a:txBody>
                    <a:bodyPr/>
                    <a:lstStyle/>
                    <a:p>
                      <a:pPr marL="0" marR="0">
                        <a:lnSpc>
                          <a:spcPct val="115000"/>
                        </a:lnSpc>
                        <a:spcBef>
                          <a:spcPts val="0"/>
                        </a:spcBef>
                        <a:spcAft>
                          <a:spcPts val="0"/>
                        </a:spcAft>
                      </a:pPr>
                      <a:r>
                        <a:rPr lang="en-US" sz="1200">
                          <a:effectLst/>
                        </a:rPr>
                        <a:t>Debt Obligor</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dirty="0">
                          <a:effectLst/>
                        </a:rPr>
                        <a:t>Owing Party, Borrower</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a:effectLst/>
                        </a:rPr>
                        <a:t>Obligor</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extLst>
                  <a:ext uri="{0D108BD9-81ED-4DB2-BD59-A6C34878D82A}">
                    <a16:rowId xmlns:a16="http://schemas.microsoft.com/office/drawing/2014/main" val="3076147246"/>
                  </a:ext>
                </a:extLst>
              </a:tr>
              <a:tr h="544369">
                <a:tc>
                  <a:txBody>
                    <a:bodyPr/>
                    <a:lstStyle/>
                    <a:p>
                      <a:pPr marL="0" marR="0">
                        <a:lnSpc>
                          <a:spcPct val="115000"/>
                        </a:lnSpc>
                        <a:spcBef>
                          <a:spcPts val="0"/>
                        </a:spcBef>
                        <a:spcAft>
                          <a:spcPts val="0"/>
                        </a:spcAft>
                      </a:pPr>
                      <a:r>
                        <a:rPr lang="en-US" sz="1200">
                          <a:effectLst/>
                        </a:rPr>
                        <a:t>Funds usage</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dirty="0">
                          <a:effectLst/>
                        </a:rPr>
                        <a:t>Funds Purpose, Disbursement Purpose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a:effectLst/>
                        </a:rPr>
                        <a:t>Loan Purpose, Credit Facility Purpose, Credit Purpose</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extLst>
                  <a:ext uri="{0D108BD9-81ED-4DB2-BD59-A6C34878D82A}">
                    <a16:rowId xmlns:a16="http://schemas.microsoft.com/office/drawing/2014/main" val="1552600040"/>
                  </a:ext>
                </a:extLst>
              </a:tr>
              <a:tr h="178388">
                <a:tc>
                  <a:txBody>
                    <a:bodyPr/>
                    <a:lstStyle/>
                    <a:p>
                      <a:pPr marL="0" marR="0">
                        <a:lnSpc>
                          <a:spcPct val="115000"/>
                        </a:lnSpc>
                        <a:spcBef>
                          <a:spcPts val="0"/>
                        </a:spcBef>
                        <a:spcAft>
                          <a:spcPts val="0"/>
                        </a:spcAft>
                      </a:pPr>
                      <a:r>
                        <a:rPr lang="en-US" sz="1200">
                          <a:effectLst/>
                        </a:rPr>
                        <a:t>Municipal Bond Capital Type</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dirty="0">
                          <a:effectLst/>
                        </a:rPr>
                        <a:t>Muni Capital Type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a:effectLst/>
                        </a:rPr>
                        <a:t>Capital Type</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extLst>
                  <a:ext uri="{0D108BD9-81ED-4DB2-BD59-A6C34878D82A}">
                    <a16:rowId xmlns:a16="http://schemas.microsoft.com/office/drawing/2014/main" val="762208164"/>
                  </a:ext>
                </a:extLst>
              </a:tr>
              <a:tr h="359366">
                <a:tc>
                  <a:txBody>
                    <a:bodyPr/>
                    <a:lstStyle/>
                    <a:p>
                      <a:pPr marL="0" marR="0">
                        <a:lnSpc>
                          <a:spcPct val="115000"/>
                        </a:lnSpc>
                        <a:spcBef>
                          <a:spcPts val="0"/>
                        </a:spcBef>
                        <a:spcAft>
                          <a:spcPts val="0"/>
                        </a:spcAft>
                      </a:pPr>
                      <a:r>
                        <a:rPr lang="en-US" sz="1200">
                          <a:effectLst/>
                        </a:rPr>
                        <a:t>Municipal Bond Refund Terms</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dirty="0">
                          <a:effectLst/>
                        </a:rPr>
                        <a:t>Muni Refund Terms,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a:effectLst/>
                        </a:rPr>
                        <a:t>Refund Terms</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extLst>
                  <a:ext uri="{0D108BD9-81ED-4DB2-BD59-A6C34878D82A}">
                    <a16:rowId xmlns:a16="http://schemas.microsoft.com/office/drawing/2014/main" val="3893479780"/>
                  </a:ext>
                </a:extLst>
              </a:tr>
              <a:tr h="178388">
                <a:tc>
                  <a:txBody>
                    <a:bodyPr/>
                    <a:lstStyle/>
                    <a:p>
                      <a:pPr marL="0" marR="0">
                        <a:lnSpc>
                          <a:spcPct val="115000"/>
                        </a:lnSpc>
                        <a:spcBef>
                          <a:spcPts val="0"/>
                        </a:spcBef>
                        <a:spcAft>
                          <a:spcPts val="0"/>
                        </a:spcAft>
                      </a:pPr>
                      <a:r>
                        <a:rPr lang="en-US" sz="1200">
                          <a:effectLst/>
                        </a:rPr>
                        <a:t>Municipal Trustee</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dirty="0">
                          <a:effectLst/>
                        </a:rPr>
                        <a:t>Muni Trustee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a:effectLst/>
                        </a:rPr>
                        <a:t>Trustee,</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extLst>
                  <a:ext uri="{0D108BD9-81ED-4DB2-BD59-A6C34878D82A}">
                    <a16:rowId xmlns:a16="http://schemas.microsoft.com/office/drawing/2014/main" val="2706696233"/>
                  </a:ext>
                </a:extLst>
              </a:tr>
              <a:tr h="729373">
                <a:tc>
                  <a:txBody>
                    <a:bodyPr/>
                    <a:lstStyle/>
                    <a:p>
                      <a:pPr marL="0" marR="0">
                        <a:lnSpc>
                          <a:spcPct val="115000"/>
                        </a:lnSpc>
                        <a:spcBef>
                          <a:spcPts val="0"/>
                        </a:spcBef>
                        <a:spcAft>
                          <a:spcPts val="0"/>
                        </a:spcAft>
                      </a:pPr>
                      <a:r>
                        <a:rPr lang="en-US" sz="1200">
                          <a:effectLst/>
                        </a:rPr>
                        <a:t>Ad valorem tax provision</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dirty="0">
                          <a:effectLst/>
                        </a:rPr>
                        <a:t>Property Tax Provision, Real Property Tax Provision, Sales Tax Provision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extLst>
                  <a:ext uri="{0D108BD9-81ED-4DB2-BD59-A6C34878D82A}">
                    <a16:rowId xmlns:a16="http://schemas.microsoft.com/office/drawing/2014/main" val="3635551576"/>
                  </a:ext>
                </a:extLst>
              </a:tr>
              <a:tr h="178388">
                <a:tc>
                  <a:txBody>
                    <a:bodyPr/>
                    <a:lstStyle/>
                    <a:p>
                      <a:pPr marL="0" marR="0">
                        <a:lnSpc>
                          <a:spcPct val="115000"/>
                        </a:lnSpc>
                        <a:spcBef>
                          <a:spcPts val="0"/>
                        </a:spcBef>
                        <a:spcAft>
                          <a:spcPts val="0"/>
                        </a:spcAft>
                      </a:pPr>
                      <a:r>
                        <a:rPr lang="en-US" sz="1200">
                          <a:effectLst/>
                        </a:rPr>
                        <a:t>Municipal Bond Type</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extLst>
                  <a:ext uri="{0D108BD9-81ED-4DB2-BD59-A6C34878D82A}">
                    <a16:rowId xmlns:a16="http://schemas.microsoft.com/office/drawing/2014/main" val="2939337519"/>
                  </a:ext>
                </a:extLst>
              </a:tr>
              <a:tr h="359366">
                <a:tc>
                  <a:txBody>
                    <a:bodyPr/>
                    <a:lstStyle/>
                    <a:p>
                      <a:pPr marL="0" marR="0">
                        <a:lnSpc>
                          <a:spcPct val="115000"/>
                        </a:lnSpc>
                        <a:spcBef>
                          <a:spcPts val="0"/>
                        </a:spcBef>
                        <a:spcAft>
                          <a:spcPts val="0"/>
                        </a:spcAft>
                      </a:pPr>
                      <a:r>
                        <a:rPr lang="en-US" sz="1200">
                          <a:effectLst/>
                        </a:rPr>
                        <a:t>Build America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a:effectLst/>
                        </a:rPr>
                        <a:t>Build America Bond</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extLst>
                  <a:ext uri="{0D108BD9-81ED-4DB2-BD59-A6C34878D82A}">
                    <a16:rowId xmlns:a16="http://schemas.microsoft.com/office/drawing/2014/main" val="599161537"/>
                  </a:ext>
                </a:extLst>
              </a:tr>
              <a:tr h="359366">
                <a:tc>
                  <a:txBody>
                    <a:bodyPr/>
                    <a:lstStyle/>
                    <a:p>
                      <a:pPr marL="0" marR="0">
                        <a:lnSpc>
                          <a:spcPct val="115000"/>
                        </a:lnSpc>
                        <a:spcBef>
                          <a:spcPts val="0"/>
                        </a:spcBef>
                        <a:spcAft>
                          <a:spcPts val="0"/>
                        </a:spcAft>
                      </a:pPr>
                      <a:r>
                        <a:rPr lang="en-US" sz="1200">
                          <a:effectLst/>
                        </a:rPr>
                        <a:t>Tax Allocation</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a:effectLst/>
                        </a:rPr>
                        <a:t>Tax Allocation Bond</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extLst>
                  <a:ext uri="{0D108BD9-81ED-4DB2-BD59-A6C34878D82A}">
                    <a16:rowId xmlns:a16="http://schemas.microsoft.com/office/drawing/2014/main" val="3130922041"/>
                  </a:ext>
                </a:extLst>
              </a:tr>
              <a:tr h="178388">
                <a:tc>
                  <a:txBody>
                    <a:bodyPr/>
                    <a:lstStyle/>
                    <a:p>
                      <a:pPr marL="0" marR="0">
                        <a:lnSpc>
                          <a:spcPct val="115000"/>
                        </a:lnSpc>
                        <a:spcBef>
                          <a:spcPts val="0"/>
                        </a:spcBef>
                        <a:spcAft>
                          <a:spcPts val="0"/>
                        </a:spcAft>
                      </a:pPr>
                      <a:r>
                        <a:rPr lang="en-US" sz="1200">
                          <a:effectLst/>
                        </a:rPr>
                        <a:t>Special Tax</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a:effectLst/>
                        </a:rPr>
                        <a:t>Special Tax Bond</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extLst>
                  <a:ext uri="{0D108BD9-81ED-4DB2-BD59-A6C34878D82A}">
                    <a16:rowId xmlns:a16="http://schemas.microsoft.com/office/drawing/2014/main" val="569406760"/>
                  </a:ext>
                </a:extLst>
              </a:tr>
              <a:tr h="359366">
                <a:tc>
                  <a:txBody>
                    <a:bodyPr/>
                    <a:lstStyle/>
                    <a:p>
                      <a:pPr marL="0" marR="0">
                        <a:lnSpc>
                          <a:spcPct val="115000"/>
                        </a:lnSpc>
                        <a:spcBef>
                          <a:spcPts val="0"/>
                        </a:spcBef>
                        <a:spcAft>
                          <a:spcPts val="0"/>
                        </a:spcAft>
                      </a:pPr>
                      <a:r>
                        <a:rPr lang="en-US" sz="1200">
                          <a:effectLst/>
                        </a:rPr>
                        <a:t>Special Obligation</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a:effectLst/>
                        </a:rPr>
                        <a:t>Special Obligation Bond</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extLst>
                  <a:ext uri="{0D108BD9-81ED-4DB2-BD59-A6C34878D82A}">
                    <a16:rowId xmlns:a16="http://schemas.microsoft.com/office/drawing/2014/main" val="3891533967"/>
                  </a:ext>
                </a:extLst>
              </a:tr>
              <a:tr h="359366">
                <a:tc>
                  <a:txBody>
                    <a:bodyPr/>
                    <a:lstStyle/>
                    <a:p>
                      <a:pPr marL="0" marR="0">
                        <a:lnSpc>
                          <a:spcPct val="115000"/>
                        </a:lnSpc>
                        <a:spcBef>
                          <a:spcPts val="0"/>
                        </a:spcBef>
                        <a:spcAft>
                          <a:spcPts val="0"/>
                        </a:spcAft>
                      </a:pPr>
                      <a:r>
                        <a:rPr lang="en-US" sz="1200">
                          <a:effectLst/>
                        </a:rPr>
                        <a:t>General Obligation</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a:effectLst/>
                        </a:rPr>
                        <a:t>General Obligation Bond</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extLst>
                  <a:ext uri="{0D108BD9-81ED-4DB2-BD59-A6C34878D82A}">
                    <a16:rowId xmlns:a16="http://schemas.microsoft.com/office/drawing/2014/main" val="390642867"/>
                  </a:ext>
                </a:extLst>
              </a:tr>
              <a:tr h="178388">
                <a:tc>
                  <a:txBody>
                    <a:bodyPr/>
                    <a:lstStyle/>
                    <a:p>
                      <a:pPr marL="0" marR="0">
                        <a:lnSpc>
                          <a:spcPct val="115000"/>
                        </a:lnSpc>
                        <a:spcBef>
                          <a:spcPts val="0"/>
                        </a:spcBef>
                        <a:spcAft>
                          <a:spcPts val="0"/>
                        </a:spcAft>
                      </a:pPr>
                      <a:r>
                        <a:rPr lang="en-US" sz="1200">
                          <a:effectLst/>
                        </a:rPr>
                        <a:t>Revenue</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a:effectLst/>
                        </a:rPr>
                        <a:t>Revenue Bond</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extLst>
                  <a:ext uri="{0D108BD9-81ED-4DB2-BD59-A6C34878D82A}">
                    <a16:rowId xmlns:a16="http://schemas.microsoft.com/office/drawing/2014/main" val="3153366981"/>
                  </a:ext>
                </a:extLst>
              </a:tr>
              <a:tr h="359366">
                <a:tc>
                  <a:txBody>
                    <a:bodyPr/>
                    <a:lstStyle/>
                    <a:p>
                      <a:pPr marL="0" marR="0">
                        <a:lnSpc>
                          <a:spcPct val="115000"/>
                        </a:lnSpc>
                        <a:spcBef>
                          <a:spcPts val="0"/>
                        </a:spcBef>
                        <a:spcAft>
                          <a:spcPts val="0"/>
                        </a:spcAft>
                      </a:pPr>
                      <a:r>
                        <a:rPr lang="en-US" sz="1200">
                          <a:effectLst/>
                        </a:rPr>
                        <a:t>Special Assessment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a:effectLst/>
                        </a:rPr>
                        <a:t>Special Assessment Bond</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44085" marR="44085" marT="0" marB="0"/>
                </a:tc>
                <a:extLst>
                  <a:ext uri="{0D108BD9-81ED-4DB2-BD59-A6C34878D82A}">
                    <a16:rowId xmlns:a16="http://schemas.microsoft.com/office/drawing/2014/main" val="332693233"/>
                  </a:ext>
                </a:extLst>
              </a:tr>
            </a:tbl>
          </a:graphicData>
        </a:graphic>
      </p:graphicFrame>
      <p:sp>
        <p:nvSpPr>
          <p:cNvPr id="3" name="Slide Number Placeholder 2"/>
          <p:cNvSpPr>
            <a:spLocks noGrp="1"/>
          </p:cNvSpPr>
          <p:nvPr>
            <p:ph type="sldNum" sz="quarter" idx="12"/>
          </p:nvPr>
        </p:nvSpPr>
        <p:spPr/>
        <p:txBody>
          <a:bodyPr/>
          <a:lstStyle/>
          <a:p>
            <a:fld id="{AAEAE4A8-A6E5-453E-B946-FB774B73F48C}" type="slidenum">
              <a:rPr lang="en-US" smtClean="0"/>
              <a:t>28</a:t>
            </a:fld>
            <a:endParaRPr lang="en-US" dirty="0"/>
          </a:p>
        </p:txBody>
      </p:sp>
      <p:sp>
        <p:nvSpPr>
          <p:cNvPr id="6" name="Date Placeholder 5">
            <a:extLst>
              <a:ext uri="{FF2B5EF4-FFF2-40B4-BE49-F238E27FC236}">
                <a16:creationId xmlns:a16="http://schemas.microsoft.com/office/drawing/2014/main" id="{165D9BEF-ED23-45E9-8B18-6ED6979D1181}"/>
              </a:ext>
            </a:extLst>
          </p:cNvPr>
          <p:cNvSpPr>
            <a:spLocks noGrp="1"/>
          </p:cNvSpPr>
          <p:nvPr>
            <p:ph type="dt" sz="half" idx="4294967295"/>
          </p:nvPr>
        </p:nvSpPr>
        <p:spPr>
          <a:xfrm>
            <a:off x="6932612" y="6155267"/>
            <a:ext cx="1371600" cy="273049"/>
          </a:xfrm>
          <a:prstGeom prst="rect">
            <a:avLst/>
          </a:prstGeom>
        </p:spPr>
        <p:txBody>
          <a:bodyPr/>
          <a:lstStyle/>
          <a:p>
            <a:endParaRPr lang="en-US" dirty="0"/>
          </a:p>
        </p:txBody>
      </p:sp>
    </p:spTree>
    <p:extLst>
      <p:ext uri="{BB962C8B-B14F-4D97-AF65-F5344CB8AC3E}">
        <p14:creationId xmlns:p14="http://schemas.microsoft.com/office/powerpoint/2010/main" val="47098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EEA24-33B6-4926-88C7-00D5C120B6F8}"/>
              </a:ext>
            </a:extLst>
          </p:cNvPr>
          <p:cNvSpPr>
            <a:spLocks noGrp="1"/>
          </p:cNvSpPr>
          <p:nvPr>
            <p:ph type="title"/>
          </p:nvPr>
        </p:nvSpPr>
        <p:spPr>
          <a:xfrm>
            <a:off x="1065212" y="152400"/>
            <a:ext cx="8686801" cy="1447800"/>
          </a:xfrm>
        </p:spPr>
        <p:txBody>
          <a:bodyPr>
            <a:noAutofit/>
          </a:bodyPr>
          <a:lstStyle/>
          <a:p>
            <a:r>
              <a:rPr lang="en-US" sz="2800" dirty="0"/>
              <a:t>Initial validation of the system on a real twitter Feed: Illustration of some of the findings – naïve keywords vs. FIBO Terms Search</a:t>
            </a:r>
          </a:p>
        </p:txBody>
      </p:sp>
      <p:sp>
        <p:nvSpPr>
          <p:cNvPr id="8" name="Content Placeholder 7">
            <a:extLst>
              <a:ext uri="{FF2B5EF4-FFF2-40B4-BE49-F238E27FC236}">
                <a16:creationId xmlns:a16="http://schemas.microsoft.com/office/drawing/2014/main" id="{D76D141C-CF6D-4515-BC18-4D07C65737CB}"/>
              </a:ext>
            </a:extLst>
          </p:cNvPr>
          <p:cNvSpPr>
            <a:spLocks noGrp="1"/>
          </p:cNvSpPr>
          <p:nvPr>
            <p:ph sz="half" idx="1"/>
          </p:nvPr>
        </p:nvSpPr>
        <p:spPr/>
        <p:txBody>
          <a:bodyPr/>
          <a:lstStyle/>
          <a:p>
            <a:pPr marL="45720" indent="0">
              <a:buNone/>
            </a:pPr>
            <a:r>
              <a:rPr lang="en-US" sz="2400" dirty="0"/>
              <a:t>1. FIBO Terms Search</a:t>
            </a:r>
          </a:p>
          <a:p>
            <a:r>
              <a:rPr lang="en-US" sz="2400" dirty="0"/>
              <a:t># of records = 253 records</a:t>
            </a:r>
          </a:p>
          <a:p>
            <a:pPr marL="274320" lvl="1">
              <a:spcBef>
                <a:spcPts val="1800"/>
              </a:spcBef>
            </a:pPr>
            <a:r>
              <a:rPr lang="en-US" sz="2400" dirty="0"/>
              <a:t>Retweets = 87</a:t>
            </a:r>
          </a:p>
          <a:p>
            <a:pPr marL="274320" lvl="1">
              <a:spcBef>
                <a:spcPts val="1800"/>
              </a:spcBef>
            </a:pPr>
            <a:r>
              <a:rPr lang="en-US" sz="2400" dirty="0"/>
              <a:t># of false Positive = 5</a:t>
            </a:r>
          </a:p>
          <a:p>
            <a:pPr lvl="1"/>
            <a:endParaRPr lang="en-US" dirty="0"/>
          </a:p>
          <a:p>
            <a:pPr lvl="1"/>
            <a:endParaRPr lang="en-US" dirty="0"/>
          </a:p>
        </p:txBody>
      </p:sp>
      <p:sp>
        <p:nvSpPr>
          <p:cNvPr id="9" name="Content Placeholder 8">
            <a:extLst>
              <a:ext uri="{FF2B5EF4-FFF2-40B4-BE49-F238E27FC236}">
                <a16:creationId xmlns:a16="http://schemas.microsoft.com/office/drawing/2014/main" id="{1AEA7734-53C7-455E-8123-8BDCFDC7A306}"/>
              </a:ext>
            </a:extLst>
          </p:cNvPr>
          <p:cNvSpPr>
            <a:spLocks noGrp="1"/>
          </p:cNvSpPr>
          <p:nvPr>
            <p:ph sz="half" idx="2"/>
          </p:nvPr>
        </p:nvSpPr>
        <p:spPr/>
        <p:txBody>
          <a:bodyPr/>
          <a:lstStyle/>
          <a:p>
            <a:pPr marL="45720" indent="0">
              <a:buNone/>
            </a:pPr>
            <a:r>
              <a:rPr lang="en-US" sz="2400" dirty="0"/>
              <a:t>2. Naïve keywords Search</a:t>
            </a:r>
          </a:p>
          <a:p>
            <a:r>
              <a:rPr lang="en-US" sz="2400" dirty="0"/>
              <a:t># of records = 71 records</a:t>
            </a:r>
          </a:p>
          <a:p>
            <a:r>
              <a:rPr lang="en-US" sz="2400" dirty="0"/>
              <a:t>Retweets = 1</a:t>
            </a:r>
          </a:p>
          <a:p>
            <a:r>
              <a:rPr lang="en-US" sz="2400" dirty="0"/>
              <a:t># of false Positive = 37</a:t>
            </a:r>
          </a:p>
          <a:p>
            <a:endParaRPr lang="en-US" dirty="0"/>
          </a:p>
          <a:p>
            <a:endParaRPr lang="en-US" dirty="0"/>
          </a:p>
        </p:txBody>
      </p:sp>
      <p:sp>
        <p:nvSpPr>
          <p:cNvPr id="3" name="Slide Number Placeholder 2"/>
          <p:cNvSpPr>
            <a:spLocks noGrp="1"/>
          </p:cNvSpPr>
          <p:nvPr>
            <p:ph type="sldNum" sz="quarter" idx="12"/>
          </p:nvPr>
        </p:nvSpPr>
        <p:spPr/>
        <p:txBody>
          <a:bodyPr/>
          <a:lstStyle/>
          <a:p>
            <a:fld id="{AAEAE4A8-A6E5-453E-B946-FB774B73F48C}" type="slidenum">
              <a:rPr lang="en-US" smtClean="0"/>
              <a:t>29</a:t>
            </a:fld>
            <a:endParaRPr lang="en-US" dirty="0"/>
          </a:p>
        </p:txBody>
      </p:sp>
    </p:spTree>
    <p:extLst>
      <p:ext uri="{BB962C8B-B14F-4D97-AF65-F5344CB8AC3E}">
        <p14:creationId xmlns:p14="http://schemas.microsoft.com/office/powerpoint/2010/main" val="180352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D3E5-0510-4064-8897-3280FB69AC47}"/>
              </a:ext>
            </a:extLst>
          </p:cNvPr>
          <p:cNvSpPr>
            <a:spLocks noGrp="1"/>
          </p:cNvSpPr>
          <p:nvPr>
            <p:ph type="title"/>
          </p:nvPr>
        </p:nvSpPr>
        <p:spPr>
          <a:xfrm>
            <a:off x="1026177" y="304800"/>
            <a:ext cx="8686801" cy="609600"/>
          </a:xfrm>
        </p:spPr>
        <p:txBody>
          <a:bodyPr/>
          <a:lstStyle/>
          <a:p>
            <a:r>
              <a:rPr lang="en-US" dirty="0"/>
              <a:t>Abstract</a:t>
            </a:r>
          </a:p>
        </p:txBody>
      </p:sp>
      <p:sp>
        <p:nvSpPr>
          <p:cNvPr id="3" name="Content Placeholder 2">
            <a:extLst>
              <a:ext uri="{FF2B5EF4-FFF2-40B4-BE49-F238E27FC236}">
                <a16:creationId xmlns:a16="http://schemas.microsoft.com/office/drawing/2014/main" id="{4292D452-0DAB-4B40-B714-1862428D1862}"/>
              </a:ext>
            </a:extLst>
          </p:cNvPr>
          <p:cNvSpPr>
            <a:spLocks noGrp="1"/>
          </p:cNvSpPr>
          <p:nvPr>
            <p:ph idx="1"/>
          </p:nvPr>
        </p:nvSpPr>
        <p:spPr>
          <a:xfrm>
            <a:off x="1065212" y="990600"/>
            <a:ext cx="8686801" cy="5029200"/>
          </a:xfrm>
        </p:spPr>
        <p:txBody>
          <a:bodyPr>
            <a:normAutofit/>
          </a:bodyPr>
          <a:lstStyle/>
          <a:p>
            <a:r>
              <a:rPr lang="en-US" b="1" dirty="0">
                <a:solidFill>
                  <a:srgbClr val="FF0000"/>
                </a:solidFill>
              </a:rPr>
              <a:t>One contribution of this paper is that it is the first to recognize that the FIBO structure provides a grammar of financial concepts. </a:t>
            </a:r>
          </a:p>
          <a:p>
            <a:r>
              <a:rPr lang="en-US" b="1" dirty="0">
                <a:solidFill>
                  <a:srgbClr val="FF0000"/>
                </a:solidFill>
              </a:rPr>
              <a:t>We show that this grammar can be used to mine semantic meaning from unstructured textual data. </a:t>
            </a:r>
          </a:p>
          <a:p>
            <a:pPr lvl="1"/>
            <a:r>
              <a:rPr lang="en-US" dirty="0"/>
              <a:t>Twitter streams will be monitored and analyzed with frames derived from FIBO and key words. </a:t>
            </a:r>
          </a:p>
          <a:p>
            <a:pPr lvl="1"/>
            <a:r>
              <a:rPr lang="en-US" dirty="0"/>
              <a:t>The ability of the FIBO frames to detect semantic meaning in tweets is compared with naïve key word analysis. </a:t>
            </a:r>
          </a:p>
          <a:p>
            <a:r>
              <a:rPr lang="en-US" b="1" dirty="0">
                <a:solidFill>
                  <a:srgbClr val="FF0000"/>
                </a:solidFill>
              </a:rPr>
              <a:t>Using FIBO frames, constituent semantic structures can be uncovered to predict reactions to policies and programs more quickly than by following the feeds manually</a:t>
            </a:r>
            <a:r>
              <a:rPr lang="en-US" b="1" dirty="0"/>
              <a:t>.</a:t>
            </a:r>
          </a:p>
          <a:p>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t>3</a:t>
            </a:fld>
            <a:endParaRPr lang="en-US" dirty="0"/>
          </a:p>
        </p:txBody>
      </p:sp>
      <p:sp>
        <p:nvSpPr>
          <p:cNvPr id="6" name="Date Placeholder 5">
            <a:extLst>
              <a:ext uri="{FF2B5EF4-FFF2-40B4-BE49-F238E27FC236}">
                <a16:creationId xmlns:a16="http://schemas.microsoft.com/office/drawing/2014/main" id="{34D480E6-AAB1-4F4E-9DD2-931B29877B60}"/>
              </a:ext>
            </a:extLst>
          </p:cNvPr>
          <p:cNvSpPr>
            <a:spLocks noGrp="1"/>
          </p:cNvSpPr>
          <p:nvPr>
            <p:ph type="dt" sz="half" idx="4294967295"/>
          </p:nvPr>
        </p:nvSpPr>
        <p:spPr>
          <a:xfrm>
            <a:off x="6932612" y="6155267"/>
            <a:ext cx="1371600" cy="273049"/>
          </a:xfrm>
          <a:prstGeom prst="rect">
            <a:avLst/>
          </a:prstGeom>
        </p:spPr>
        <p:txBody>
          <a:bodyPr/>
          <a:lstStyle/>
          <a:p>
            <a:endParaRPr lang="en-US" dirty="0"/>
          </a:p>
        </p:txBody>
      </p:sp>
    </p:spTree>
    <p:extLst>
      <p:ext uri="{BB962C8B-B14F-4D97-AF65-F5344CB8AC3E}">
        <p14:creationId xmlns:p14="http://schemas.microsoft.com/office/powerpoint/2010/main" val="87646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C8EFCF-459F-4758-B20D-808FF6BBB5F2}"/>
              </a:ext>
            </a:extLst>
          </p:cNvPr>
          <p:cNvSpPr>
            <a:spLocks noGrp="1"/>
          </p:cNvSpPr>
          <p:nvPr>
            <p:ph type="title"/>
          </p:nvPr>
        </p:nvSpPr>
        <p:spPr/>
        <p:txBody>
          <a:bodyPr anchor="ctr">
            <a:normAutofit fontScale="90000"/>
          </a:bodyPr>
          <a:lstStyle/>
          <a:p>
            <a:r>
              <a:rPr lang="en-US" dirty="0"/>
              <a:t>Construction of The Frame-Based System: </a:t>
            </a:r>
            <a:br>
              <a:rPr lang="en-US" dirty="0"/>
            </a:br>
            <a:endParaRPr lang="en-US" dirty="0"/>
          </a:p>
        </p:txBody>
      </p:sp>
      <p:sp>
        <p:nvSpPr>
          <p:cNvPr id="8" name="Content Placeholder 7">
            <a:extLst>
              <a:ext uri="{FF2B5EF4-FFF2-40B4-BE49-F238E27FC236}">
                <a16:creationId xmlns:a16="http://schemas.microsoft.com/office/drawing/2014/main" id="{4B539D79-4787-4A55-B5DE-78F7E7946215}"/>
              </a:ext>
            </a:extLst>
          </p:cNvPr>
          <p:cNvSpPr>
            <a:spLocks noGrp="1"/>
          </p:cNvSpPr>
          <p:nvPr>
            <p:ph idx="1"/>
          </p:nvPr>
        </p:nvSpPr>
        <p:spPr>
          <a:xfrm>
            <a:off x="1065212" y="1676401"/>
            <a:ext cx="8686801" cy="4648200"/>
          </a:xfrm>
        </p:spPr>
        <p:txBody>
          <a:bodyPr>
            <a:normAutofit/>
          </a:bodyPr>
          <a:lstStyle/>
          <a:p>
            <a:r>
              <a:rPr lang="en-US" dirty="0"/>
              <a:t>A frame consists of set of slots which are filled by values, procedures, or links to other frames: Formalize the municipal bonds-type frames taken from FIBO.</a:t>
            </a:r>
          </a:p>
          <a:p>
            <a:r>
              <a:rPr lang="en-US" b="1" dirty="0"/>
              <a:t>Slots Representation: </a:t>
            </a:r>
            <a:r>
              <a:rPr lang="en-US" dirty="0"/>
              <a:t>We assume the slots are represented as it appears in the table below:</a:t>
            </a:r>
          </a:p>
          <a:p>
            <a:endParaRPr lang="en-US" dirty="0"/>
          </a:p>
          <a:p>
            <a:pPr marL="45720" indent="0">
              <a:buNone/>
            </a:pPr>
            <a:endParaRPr lang="en-US" b="1" dirty="0"/>
          </a:p>
          <a:p>
            <a:pPr marL="45720" indent="0">
              <a:buNone/>
            </a:pPr>
            <a:endParaRPr lang="en-US" b="1" dirty="0"/>
          </a:p>
          <a:p>
            <a:endParaRPr lang="en-US" dirty="0"/>
          </a:p>
          <a:p>
            <a:pPr>
              <a:buFont typeface="Wingdings" panose="05000000000000000000" pitchFamily="2" charset="2"/>
              <a:buChar char="Ø"/>
            </a:pPr>
            <a:endParaRPr lang="en-US" dirty="0"/>
          </a:p>
          <a:p>
            <a:endParaRPr lang="en-US" dirty="0"/>
          </a:p>
        </p:txBody>
      </p:sp>
      <p:sp>
        <p:nvSpPr>
          <p:cNvPr id="6" name="Slide Number Placeholder 5">
            <a:extLst>
              <a:ext uri="{FF2B5EF4-FFF2-40B4-BE49-F238E27FC236}">
                <a16:creationId xmlns:a16="http://schemas.microsoft.com/office/drawing/2014/main" id="{FE3CAEDB-E6F5-4684-B2B7-F5F7F3DB9AE3}"/>
              </a:ext>
            </a:extLst>
          </p:cNvPr>
          <p:cNvSpPr>
            <a:spLocks noGrp="1"/>
          </p:cNvSpPr>
          <p:nvPr>
            <p:ph type="sldNum" sz="quarter" idx="12"/>
          </p:nvPr>
        </p:nvSpPr>
        <p:spPr/>
        <p:txBody>
          <a:bodyPr/>
          <a:lstStyle/>
          <a:p>
            <a:fld id="{AAEAE4A8-A6E5-453E-B946-FB774B73F48C}" type="slidenum">
              <a:rPr lang="en-US" smtClean="0"/>
              <a:t>30</a:t>
            </a:fld>
            <a:endParaRPr lang="en-US" dirty="0"/>
          </a:p>
        </p:txBody>
      </p:sp>
      <p:pic>
        <p:nvPicPr>
          <p:cNvPr id="5" name="Picture 4">
            <a:extLst>
              <a:ext uri="{FF2B5EF4-FFF2-40B4-BE49-F238E27FC236}">
                <a16:creationId xmlns:a16="http://schemas.microsoft.com/office/drawing/2014/main" id="{216F96FA-1D66-4303-8E1A-3E27250C3E36}"/>
              </a:ext>
            </a:extLst>
          </p:cNvPr>
          <p:cNvPicPr>
            <a:picLocks noChangeAspect="1"/>
          </p:cNvPicPr>
          <p:nvPr/>
        </p:nvPicPr>
        <p:blipFill>
          <a:blip r:embed="rId3"/>
          <a:stretch>
            <a:fillRect/>
          </a:stretch>
        </p:blipFill>
        <p:spPr>
          <a:xfrm>
            <a:off x="569912" y="3768486"/>
            <a:ext cx="10471822" cy="2556114"/>
          </a:xfrm>
          <a:prstGeom prst="rect">
            <a:avLst/>
          </a:prstGeom>
        </p:spPr>
      </p:pic>
    </p:spTree>
    <p:extLst>
      <p:ext uri="{BB962C8B-B14F-4D97-AF65-F5344CB8AC3E}">
        <p14:creationId xmlns:p14="http://schemas.microsoft.com/office/powerpoint/2010/main" val="298547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B5298-C5F7-4F5F-BFCD-BAB5B1F158AD}"/>
              </a:ext>
            </a:extLst>
          </p:cNvPr>
          <p:cNvSpPr>
            <a:spLocks noGrp="1"/>
          </p:cNvSpPr>
          <p:nvPr>
            <p:ph type="title"/>
          </p:nvPr>
        </p:nvSpPr>
        <p:spPr>
          <a:xfrm>
            <a:off x="989012" y="313765"/>
            <a:ext cx="8686801" cy="533400"/>
          </a:xfrm>
        </p:spPr>
        <p:txBody>
          <a:bodyPr>
            <a:normAutofit/>
          </a:bodyPr>
          <a:lstStyle/>
          <a:p>
            <a:r>
              <a:rPr lang="en-US" sz="2800" dirty="0"/>
              <a:t>Conclusions, future research, and take-aways</a:t>
            </a:r>
          </a:p>
        </p:txBody>
      </p:sp>
      <p:sp>
        <p:nvSpPr>
          <p:cNvPr id="3" name="Content Placeholder 2">
            <a:extLst>
              <a:ext uri="{FF2B5EF4-FFF2-40B4-BE49-F238E27FC236}">
                <a16:creationId xmlns:a16="http://schemas.microsoft.com/office/drawing/2014/main" id="{0EC14524-E89F-4B55-8DD2-52D46B6A54FE}"/>
              </a:ext>
            </a:extLst>
          </p:cNvPr>
          <p:cNvSpPr>
            <a:spLocks noGrp="1"/>
          </p:cNvSpPr>
          <p:nvPr>
            <p:ph idx="1"/>
          </p:nvPr>
        </p:nvSpPr>
        <p:spPr>
          <a:xfrm>
            <a:off x="1065212" y="1066800"/>
            <a:ext cx="8686801" cy="5791200"/>
          </a:xfrm>
        </p:spPr>
        <p:txBody>
          <a:bodyPr>
            <a:normAutofit fontScale="92500" lnSpcReduction="20000"/>
          </a:bodyPr>
          <a:lstStyle/>
          <a:p>
            <a:r>
              <a:rPr lang="en-US" sz="2200" dirty="0"/>
              <a:t>Currently in process: requires extensive data set rich over time. </a:t>
            </a:r>
          </a:p>
          <a:p>
            <a:r>
              <a:rPr lang="en-US" sz="2200" dirty="0"/>
              <a:t>Captures tweets about past and pending economic events regarding PANYNJ and the MTA. </a:t>
            </a:r>
          </a:p>
          <a:p>
            <a:r>
              <a:rPr lang="en-US" sz="2200" dirty="0"/>
              <a:t>Recently, PANYNJ bond series were graded by Moody’s and the Authority announced that it would be seeking funding to upgrade one of its airports, indicating that there may be another bond series issued in the near future. </a:t>
            </a:r>
          </a:p>
          <a:p>
            <a:r>
              <a:rPr lang="en-US" sz="2200" dirty="0"/>
              <a:t>Useful to other government bodies and analysts who might want measure finances and performance.</a:t>
            </a:r>
          </a:p>
          <a:p>
            <a:r>
              <a:rPr lang="en-US" sz="2200" dirty="0"/>
              <a:t>There will be an issue of the units of analysis: individual tweet vs. thread.</a:t>
            </a:r>
          </a:p>
          <a:p>
            <a:r>
              <a:rPr lang="en-US" sz="2200" dirty="0"/>
              <a:t>We may run into thesaurus problems.</a:t>
            </a:r>
          </a:p>
          <a:p>
            <a:r>
              <a:rPr lang="en-US" sz="2200" dirty="0"/>
              <a:t>Theoretical interest: exploring the usefulness of ontologies in leveraging the conceptual knowledge in big data, such as twitter feeds.</a:t>
            </a:r>
          </a:p>
          <a:p>
            <a:endParaRPr lang="en-US" sz="2200" dirty="0"/>
          </a:p>
          <a:p>
            <a:endParaRPr lang="en-US" dirty="0"/>
          </a:p>
          <a:p>
            <a:pPr marL="45720" indent="0">
              <a:buNone/>
            </a:pPr>
            <a:r>
              <a:rPr lang="en-US" dirty="0"/>
              <a:t> </a:t>
            </a:r>
          </a:p>
        </p:txBody>
      </p:sp>
      <p:sp>
        <p:nvSpPr>
          <p:cNvPr id="4" name="Slide Number Placeholder 3"/>
          <p:cNvSpPr>
            <a:spLocks noGrp="1"/>
          </p:cNvSpPr>
          <p:nvPr>
            <p:ph type="sldNum" sz="quarter" idx="12"/>
          </p:nvPr>
        </p:nvSpPr>
        <p:spPr/>
        <p:txBody>
          <a:bodyPr/>
          <a:lstStyle/>
          <a:p>
            <a:fld id="{AAEAE4A8-A6E5-453E-B946-FB774B73F48C}" type="slidenum">
              <a:rPr lang="en-US" smtClean="0"/>
              <a:t>31</a:t>
            </a:fld>
            <a:endParaRPr lang="en-US" dirty="0"/>
          </a:p>
        </p:txBody>
      </p:sp>
      <p:sp>
        <p:nvSpPr>
          <p:cNvPr id="6" name="Date Placeholder 5">
            <a:extLst>
              <a:ext uri="{FF2B5EF4-FFF2-40B4-BE49-F238E27FC236}">
                <a16:creationId xmlns:a16="http://schemas.microsoft.com/office/drawing/2014/main" id="{71ADEE52-0CFC-4F62-947B-2A177038F390}"/>
              </a:ext>
            </a:extLst>
          </p:cNvPr>
          <p:cNvSpPr>
            <a:spLocks noGrp="1"/>
          </p:cNvSpPr>
          <p:nvPr>
            <p:ph type="dt" sz="half" idx="4294967295"/>
          </p:nvPr>
        </p:nvSpPr>
        <p:spPr>
          <a:xfrm>
            <a:off x="6932612" y="6155267"/>
            <a:ext cx="1371600" cy="273049"/>
          </a:xfrm>
          <a:prstGeom prst="rect">
            <a:avLst/>
          </a:prstGeom>
        </p:spPr>
        <p:txBody>
          <a:bodyPr/>
          <a:lstStyle/>
          <a:p>
            <a:endParaRPr lang="en-US" dirty="0"/>
          </a:p>
        </p:txBody>
      </p:sp>
    </p:spTree>
    <p:extLst>
      <p:ext uri="{BB962C8B-B14F-4D97-AF65-F5344CB8AC3E}">
        <p14:creationId xmlns:p14="http://schemas.microsoft.com/office/powerpoint/2010/main" val="301871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B5298-C5F7-4F5F-BFCD-BAB5B1F158AD}"/>
              </a:ext>
            </a:extLst>
          </p:cNvPr>
          <p:cNvSpPr>
            <a:spLocks noGrp="1"/>
          </p:cNvSpPr>
          <p:nvPr>
            <p:ph type="title"/>
          </p:nvPr>
        </p:nvSpPr>
        <p:spPr>
          <a:xfrm>
            <a:off x="989012" y="313765"/>
            <a:ext cx="8686801" cy="533400"/>
          </a:xfrm>
        </p:spPr>
        <p:txBody>
          <a:bodyPr>
            <a:normAutofit/>
          </a:bodyPr>
          <a:lstStyle/>
          <a:p>
            <a:r>
              <a:rPr lang="en-US" sz="2800" dirty="0"/>
              <a:t>Conclusions, future research, and take-aways</a:t>
            </a:r>
          </a:p>
        </p:txBody>
      </p:sp>
      <p:sp>
        <p:nvSpPr>
          <p:cNvPr id="3" name="Content Placeholder 2">
            <a:extLst>
              <a:ext uri="{FF2B5EF4-FFF2-40B4-BE49-F238E27FC236}">
                <a16:creationId xmlns:a16="http://schemas.microsoft.com/office/drawing/2014/main" id="{0EC14524-E89F-4B55-8DD2-52D46B6A54FE}"/>
              </a:ext>
            </a:extLst>
          </p:cNvPr>
          <p:cNvSpPr>
            <a:spLocks noGrp="1"/>
          </p:cNvSpPr>
          <p:nvPr>
            <p:ph idx="1"/>
          </p:nvPr>
        </p:nvSpPr>
        <p:spPr>
          <a:xfrm>
            <a:off x="1065212" y="914399"/>
            <a:ext cx="8686801" cy="5629835"/>
          </a:xfrm>
        </p:spPr>
        <p:txBody>
          <a:bodyPr>
            <a:normAutofit lnSpcReduction="10000"/>
          </a:bodyPr>
          <a:lstStyle/>
          <a:p>
            <a:r>
              <a:rPr lang="en-US" dirty="0"/>
              <a:t>Although this study has been carefully grounded in DSR and accounting ontology theory, we should mention several assumptions made in our study that are typical for most examinations of social media. </a:t>
            </a:r>
          </a:p>
          <a:p>
            <a:r>
              <a:rPr lang="en-US" dirty="0"/>
              <a:t>First, there is an underlying assumption that Twitter feeds represent the true population. </a:t>
            </a:r>
          </a:p>
          <a:p>
            <a:pPr lvl="1"/>
            <a:r>
              <a:rPr lang="en-US" dirty="0"/>
              <a:t>Only represent the tweets of those who choose to Tweet. </a:t>
            </a:r>
          </a:p>
          <a:p>
            <a:pPr lvl="1"/>
            <a:r>
              <a:rPr lang="en-US" dirty="0"/>
              <a:t>Many retweets and passive readers (non-tweeters) </a:t>
            </a:r>
          </a:p>
          <a:p>
            <a:pPr lvl="1"/>
            <a:r>
              <a:rPr lang="en-US" dirty="0"/>
              <a:t>Most Twitter studies do not capture the tweets of the broad population</a:t>
            </a:r>
          </a:p>
          <a:p>
            <a:r>
              <a:rPr lang="en-US" dirty="0"/>
              <a:t>Another assumption is that tweets represent the participant’s actual meanings (semantic state). </a:t>
            </a:r>
          </a:p>
          <a:p>
            <a:pPr lvl="1"/>
            <a:r>
              <a:rPr lang="en-US" dirty="0"/>
              <a:t>Twitter posts only display what participants elect to post, and as such could be abbreviated and/or modified. </a:t>
            </a:r>
          </a:p>
          <a:p>
            <a:pPr lvl="1"/>
            <a:r>
              <a:rPr lang="en-US" dirty="0"/>
              <a:t>Some participants may feel comfortable posting in a manner similar to an unstructured “stream of consciousness” and others might post in a more measured and structured manner. </a:t>
            </a:r>
          </a:p>
          <a:p>
            <a:r>
              <a:rPr lang="en-US" dirty="0"/>
              <a:t>The latter points to the potential benefits of using a structured ontology for understanding tweets of a more financial nature.</a:t>
            </a:r>
          </a:p>
          <a:p>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t>32</a:t>
            </a:fld>
            <a:endParaRPr lang="en-US" dirty="0"/>
          </a:p>
        </p:txBody>
      </p:sp>
      <p:sp>
        <p:nvSpPr>
          <p:cNvPr id="6" name="Date Placeholder 5">
            <a:extLst>
              <a:ext uri="{FF2B5EF4-FFF2-40B4-BE49-F238E27FC236}">
                <a16:creationId xmlns:a16="http://schemas.microsoft.com/office/drawing/2014/main" id="{7A627E9A-8571-4714-8FC9-7F53F668F0A4}"/>
              </a:ext>
            </a:extLst>
          </p:cNvPr>
          <p:cNvSpPr>
            <a:spLocks noGrp="1"/>
          </p:cNvSpPr>
          <p:nvPr>
            <p:ph type="dt" sz="half" idx="4294967295"/>
          </p:nvPr>
        </p:nvSpPr>
        <p:spPr>
          <a:xfrm>
            <a:off x="6932612" y="6155267"/>
            <a:ext cx="1371600" cy="273049"/>
          </a:xfrm>
          <a:prstGeom prst="rect">
            <a:avLst/>
          </a:prstGeom>
        </p:spPr>
        <p:txBody>
          <a:bodyPr/>
          <a:lstStyle/>
          <a:p>
            <a:endParaRPr lang="en-US" dirty="0"/>
          </a:p>
        </p:txBody>
      </p:sp>
    </p:spTree>
    <p:extLst>
      <p:ext uri="{BB962C8B-B14F-4D97-AF65-F5344CB8AC3E}">
        <p14:creationId xmlns:p14="http://schemas.microsoft.com/office/powerpoint/2010/main" val="287817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52EE0-F811-4272-9D59-7AA7DEABF7A2}"/>
              </a:ext>
            </a:extLst>
          </p:cNvPr>
          <p:cNvSpPr>
            <a:spLocks noGrp="1"/>
          </p:cNvSpPr>
          <p:nvPr>
            <p:ph type="title"/>
          </p:nvPr>
        </p:nvSpPr>
        <p:spPr>
          <a:xfrm>
            <a:off x="74612" y="3058895"/>
            <a:ext cx="2667001" cy="740210"/>
          </a:xfrm>
        </p:spPr>
        <p:txBody>
          <a:bodyPr/>
          <a:lstStyle/>
          <a:p>
            <a:r>
              <a:rPr lang="en-US" dirty="0"/>
              <a:t>Thank you!</a:t>
            </a:r>
          </a:p>
        </p:txBody>
      </p:sp>
      <p:sp>
        <p:nvSpPr>
          <p:cNvPr id="3" name="Slide Number Placeholder 2">
            <a:extLst>
              <a:ext uri="{FF2B5EF4-FFF2-40B4-BE49-F238E27FC236}">
                <a16:creationId xmlns:a16="http://schemas.microsoft.com/office/drawing/2014/main" id="{69C59F9A-6543-4F5A-A6C6-A9C7D277CA64}"/>
              </a:ext>
            </a:extLst>
          </p:cNvPr>
          <p:cNvSpPr>
            <a:spLocks noGrp="1"/>
          </p:cNvSpPr>
          <p:nvPr>
            <p:ph type="sldNum" sz="quarter" idx="12"/>
          </p:nvPr>
        </p:nvSpPr>
        <p:spPr/>
        <p:txBody>
          <a:bodyPr/>
          <a:lstStyle/>
          <a:p>
            <a:fld id="{4FA5B089-9E49-45FE-8222-EE2CE1F74ED7}" type="slidenum">
              <a:rPr lang="en-US" smtClean="0"/>
              <a:t>33</a:t>
            </a:fld>
            <a:endParaRPr lang="en-US"/>
          </a:p>
        </p:txBody>
      </p:sp>
      <p:pic>
        <p:nvPicPr>
          <p:cNvPr id="5" name="Picture 4" descr="Screen Clipping">
            <a:extLst>
              <a:ext uri="{FF2B5EF4-FFF2-40B4-BE49-F238E27FC236}">
                <a16:creationId xmlns:a16="http://schemas.microsoft.com/office/drawing/2014/main" id="{8268CB37-430C-4D97-88CB-452E68554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212" y="304800"/>
            <a:ext cx="8458200" cy="6172200"/>
          </a:xfrm>
          <a:prstGeom prst="rect">
            <a:avLst/>
          </a:prstGeom>
        </p:spPr>
      </p:pic>
      <p:sp>
        <p:nvSpPr>
          <p:cNvPr id="6" name="Date Placeholder 5">
            <a:extLst>
              <a:ext uri="{FF2B5EF4-FFF2-40B4-BE49-F238E27FC236}">
                <a16:creationId xmlns:a16="http://schemas.microsoft.com/office/drawing/2014/main" id="{C1FADA41-C38B-4629-94E9-BFCA8DB53F38}"/>
              </a:ext>
            </a:extLst>
          </p:cNvPr>
          <p:cNvSpPr>
            <a:spLocks noGrp="1"/>
          </p:cNvSpPr>
          <p:nvPr>
            <p:ph type="dt" sz="half" idx="4294967295"/>
          </p:nvPr>
        </p:nvSpPr>
        <p:spPr>
          <a:xfrm>
            <a:off x="6932612" y="6155267"/>
            <a:ext cx="1371600" cy="273049"/>
          </a:xfrm>
          <a:prstGeom prst="rect">
            <a:avLst/>
          </a:prstGeom>
        </p:spPr>
        <p:txBody>
          <a:bodyPr/>
          <a:lstStyle/>
          <a:p>
            <a:endParaRPr lang="en-US" dirty="0"/>
          </a:p>
        </p:txBody>
      </p:sp>
    </p:spTree>
    <p:extLst>
      <p:ext uri="{BB962C8B-B14F-4D97-AF65-F5344CB8AC3E}">
        <p14:creationId xmlns:p14="http://schemas.microsoft.com/office/powerpoint/2010/main" val="257075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A6457-2599-4365-BED7-9296473E4AA2}"/>
              </a:ext>
            </a:extLst>
          </p:cNvPr>
          <p:cNvSpPr>
            <a:spLocks noGrp="1"/>
          </p:cNvSpPr>
          <p:nvPr>
            <p:ph type="title"/>
          </p:nvPr>
        </p:nvSpPr>
        <p:spPr/>
        <p:txBody>
          <a:bodyPr/>
          <a:lstStyle/>
          <a:p>
            <a:r>
              <a:rPr lang="en-US" dirty="0" err="1"/>
              <a:t>Introduction:Methodology</a:t>
            </a:r>
            <a:endParaRPr lang="en-US" dirty="0"/>
          </a:p>
        </p:txBody>
      </p:sp>
      <p:sp>
        <p:nvSpPr>
          <p:cNvPr id="3" name="Content Placeholder 2">
            <a:extLst>
              <a:ext uri="{FF2B5EF4-FFF2-40B4-BE49-F238E27FC236}">
                <a16:creationId xmlns:a16="http://schemas.microsoft.com/office/drawing/2014/main" id="{1EA037FF-87C1-4B27-9D64-E2F75720F38D}"/>
              </a:ext>
            </a:extLst>
          </p:cNvPr>
          <p:cNvSpPr>
            <a:spLocks noGrp="1"/>
          </p:cNvSpPr>
          <p:nvPr>
            <p:ph idx="1"/>
          </p:nvPr>
        </p:nvSpPr>
        <p:spPr/>
        <p:txBody>
          <a:bodyPr>
            <a:normAutofit/>
          </a:bodyPr>
          <a:lstStyle/>
          <a:p>
            <a:pPr marL="45720" indent="0">
              <a:buNone/>
            </a:pPr>
            <a:r>
              <a:rPr lang="en-US" dirty="0" err="1"/>
              <a:t>Geerts</a:t>
            </a:r>
            <a:r>
              <a:rPr lang="en-US" dirty="0"/>
              <a:t> (2011):</a:t>
            </a:r>
          </a:p>
          <a:p>
            <a:pPr lvl="0"/>
            <a:r>
              <a:rPr lang="en-US" dirty="0"/>
              <a:t>Problem identification and motivation.</a:t>
            </a:r>
          </a:p>
          <a:p>
            <a:pPr lvl="0"/>
            <a:r>
              <a:rPr lang="en-US" dirty="0"/>
              <a:t>Define the objectives of a solution.</a:t>
            </a:r>
          </a:p>
          <a:p>
            <a:pPr lvl="0"/>
            <a:r>
              <a:rPr lang="en-US" dirty="0"/>
              <a:t>Design and development of an artifact which meets (some of) the solution objectives.</a:t>
            </a:r>
          </a:p>
          <a:p>
            <a:pPr lvl="0"/>
            <a:r>
              <a:rPr lang="en-US" dirty="0"/>
              <a:t>Demonstration of the solution.</a:t>
            </a:r>
          </a:p>
          <a:p>
            <a:pPr lvl="0"/>
            <a:r>
              <a:rPr lang="en-US" dirty="0"/>
              <a:t>Evaluation of the solution.</a:t>
            </a:r>
          </a:p>
          <a:p>
            <a:pPr lvl="0"/>
            <a:r>
              <a:rPr lang="en-US" dirty="0"/>
              <a:t>Communication of the problem and the solution (usually an academic paper).</a:t>
            </a:r>
          </a:p>
          <a:p>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t>4</a:t>
            </a:fld>
            <a:endParaRPr lang="en-US" dirty="0"/>
          </a:p>
        </p:txBody>
      </p:sp>
      <p:sp>
        <p:nvSpPr>
          <p:cNvPr id="6" name="Date Placeholder 5">
            <a:extLst>
              <a:ext uri="{FF2B5EF4-FFF2-40B4-BE49-F238E27FC236}">
                <a16:creationId xmlns:a16="http://schemas.microsoft.com/office/drawing/2014/main" id="{CD247AC3-4829-4BCB-A5F8-5DBD4789924D}"/>
              </a:ext>
            </a:extLst>
          </p:cNvPr>
          <p:cNvSpPr>
            <a:spLocks noGrp="1"/>
          </p:cNvSpPr>
          <p:nvPr>
            <p:ph type="dt" sz="half" idx="4294967295"/>
          </p:nvPr>
        </p:nvSpPr>
        <p:spPr>
          <a:xfrm>
            <a:off x="6932612" y="6155267"/>
            <a:ext cx="1371600" cy="273049"/>
          </a:xfrm>
          <a:prstGeom prst="rect">
            <a:avLst/>
          </a:prstGeom>
        </p:spPr>
        <p:txBody>
          <a:bodyPr/>
          <a:lstStyle/>
          <a:p>
            <a:endParaRPr lang="en-US" dirty="0"/>
          </a:p>
        </p:txBody>
      </p:sp>
    </p:spTree>
    <p:extLst>
      <p:ext uri="{BB962C8B-B14F-4D97-AF65-F5344CB8AC3E}">
        <p14:creationId xmlns:p14="http://schemas.microsoft.com/office/powerpoint/2010/main" val="75654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Construct an Efficient Methodology to Extract BI from Twitter Feeds Using FIBO</a:t>
            </a:r>
          </a:p>
        </p:txBody>
      </p:sp>
      <p:sp>
        <p:nvSpPr>
          <p:cNvPr id="3" name="Content Placeholder 2"/>
          <p:cNvSpPr>
            <a:spLocks noGrp="1"/>
          </p:cNvSpPr>
          <p:nvPr>
            <p:ph idx="1"/>
          </p:nvPr>
        </p:nvSpPr>
        <p:spPr/>
        <p:txBody>
          <a:bodyPr/>
          <a:lstStyle/>
          <a:p>
            <a:r>
              <a:rPr lang="en-US" dirty="0"/>
              <a:t>Collect the feed</a:t>
            </a:r>
          </a:p>
          <a:p>
            <a:r>
              <a:rPr lang="en-US" dirty="0"/>
              <a:t>Extract relevant FIBO concepts into slots and frames</a:t>
            </a:r>
          </a:p>
          <a:p>
            <a:r>
              <a:rPr lang="en-US" dirty="0"/>
              <a:t>Validation of the overall use of FIBO: naïve keywords test</a:t>
            </a:r>
          </a:p>
          <a:p>
            <a:r>
              <a:rPr lang="en-US" dirty="0"/>
              <a:t>Collect descriptive statistics on the slots</a:t>
            </a:r>
          </a:p>
          <a:p>
            <a:r>
              <a:rPr lang="en-US" dirty="0"/>
              <a:t>Use the descriptive statistics to construct efficient frame(s)</a:t>
            </a:r>
          </a:p>
          <a:p>
            <a:pPr lvl="1"/>
            <a:r>
              <a:rPr lang="en-US" dirty="0"/>
              <a:t>Eliminate empty or dominated slots</a:t>
            </a:r>
          </a:p>
          <a:p>
            <a:pPr lvl="1"/>
            <a:r>
              <a:rPr lang="en-US" dirty="0"/>
              <a:t>Use ‘and’ operators between slots that identify separate sub-populations</a:t>
            </a:r>
          </a:p>
          <a:p>
            <a:r>
              <a:rPr lang="en-US" dirty="0"/>
              <a:t>Test frame against new feed population</a:t>
            </a:r>
          </a:p>
        </p:txBody>
      </p:sp>
      <p:sp>
        <p:nvSpPr>
          <p:cNvPr id="4" name="Slide Number Placeholder 3"/>
          <p:cNvSpPr>
            <a:spLocks noGrp="1"/>
          </p:cNvSpPr>
          <p:nvPr>
            <p:ph type="sldNum" sz="quarter" idx="12"/>
          </p:nvPr>
        </p:nvSpPr>
        <p:spPr/>
        <p:txBody>
          <a:bodyPr/>
          <a:lstStyle/>
          <a:p>
            <a:fld id="{AAEAE4A8-A6E5-453E-B946-FB774B73F48C}" type="slidenum">
              <a:rPr lang="en-US" smtClean="0"/>
              <a:t>5</a:t>
            </a:fld>
            <a:endParaRPr lang="en-US" dirty="0"/>
          </a:p>
        </p:txBody>
      </p:sp>
    </p:spTree>
    <p:extLst>
      <p:ext uri="{BB962C8B-B14F-4D97-AF65-F5344CB8AC3E}">
        <p14:creationId xmlns:p14="http://schemas.microsoft.com/office/powerpoint/2010/main" val="129363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B09A6-CB4D-4E90-9BB0-08993C7620C8}"/>
              </a:ext>
            </a:extLst>
          </p:cNvPr>
          <p:cNvSpPr>
            <a:spLocks noGrp="1"/>
          </p:cNvSpPr>
          <p:nvPr>
            <p:ph type="title"/>
          </p:nvPr>
        </p:nvSpPr>
        <p:spPr/>
        <p:txBody>
          <a:bodyPr anchor="ctr"/>
          <a:lstStyle/>
          <a:p>
            <a:r>
              <a:rPr lang="en-US" dirty="0"/>
              <a:t>Design Hypothesis: </a:t>
            </a:r>
          </a:p>
        </p:txBody>
      </p:sp>
      <p:sp>
        <p:nvSpPr>
          <p:cNvPr id="3" name="Content Placeholder 2">
            <a:extLst>
              <a:ext uri="{FF2B5EF4-FFF2-40B4-BE49-F238E27FC236}">
                <a16:creationId xmlns:a16="http://schemas.microsoft.com/office/drawing/2014/main" id="{089AE833-DBB8-480A-A5ED-CFE800F06F32}"/>
              </a:ext>
            </a:extLst>
          </p:cNvPr>
          <p:cNvSpPr>
            <a:spLocks noGrp="1"/>
          </p:cNvSpPr>
          <p:nvPr>
            <p:ph idx="1"/>
          </p:nvPr>
        </p:nvSpPr>
        <p:spPr/>
        <p:txBody>
          <a:bodyPr>
            <a:normAutofit fontScale="92500" lnSpcReduction="20000"/>
          </a:bodyPr>
          <a:lstStyle/>
          <a:p>
            <a:r>
              <a:rPr lang="en-US" dirty="0"/>
              <a:t>We plan to perform multiple tests aiming at finding what best constitute a frame. </a:t>
            </a:r>
          </a:p>
          <a:p>
            <a:pPr>
              <a:buFont typeface="Wingdings" panose="05000000000000000000" pitchFamily="2" charset="2"/>
              <a:buChar char="Ø"/>
            </a:pPr>
            <a:r>
              <a:rPr lang="en-US" dirty="0"/>
              <a:t>H0: Searches using both FIBO terms and FIBO synonyms will find more tweets than searches using only FIBO terms. </a:t>
            </a:r>
          </a:p>
          <a:p>
            <a:pPr>
              <a:buFont typeface="Wingdings" panose="05000000000000000000" pitchFamily="2" charset="2"/>
              <a:buChar char="Ø"/>
            </a:pPr>
            <a:r>
              <a:rPr lang="en-US" dirty="0"/>
              <a:t>H1: Searches using FIBO terms, synonyms and role performing items will find more tweets than searches using either FIBO terms only or FIBO term and synonyms. </a:t>
            </a:r>
          </a:p>
          <a:p>
            <a:r>
              <a:rPr lang="en-US" dirty="0"/>
              <a:t> Test of H0: </a:t>
            </a:r>
          </a:p>
          <a:p>
            <a:pPr lvl="1"/>
            <a:r>
              <a:rPr lang="en-US" b="1" u="sng" dirty="0"/>
              <a:t>Text terms 1: </a:t>
            </a:r>
            <a:r>
              <a:rPr lang="en-US" dirty="0"/>
              <a:t>Text terms 1 or T1 = S</a:t>
            </a:r>
            <a:r>
              <a:rPr lang="en-US" baseline="-25000" dirty="0"/>
              <a:t>1,1</a:t>
            </a:r>
            <a:r>
              <a:rPr lang="en-US" dirty="0"/>
              <a:t> ∨ S</a:t>
            </a:r>
            <a:r>
              <a:rPr lang="en-US" baseline="-25000" dirty="0"/>
              <a:t>2,1</a:t>
            </a:r>
            <a:r>
              <a:rPr lang="en-US" dirty="0"/>
              <a:t> ∨ S</a:t>
            </a:r>
            <a:r>
              <a:rPr lang="en-US" baseline="-25000" dirty="0"/>
              <a:t>3,1</a:t>
            </a:r>
            <a:r>
              <a:rPr lang="en-US" dirty="0"/>
              <a:t> ∨ S</a:t>
            </a:r>
            <a:r>
              <a:rPr lang="en-US" baseline="-25000" dirty="0"/>
              <a:t>4,1</a:t>
            </a:r>
            <a:r>
              <a:rPr lang="en-US" dirty="0"/>
              <a:t> ∨ …. S</a:t>
            </a:r>
            <a:r>
              <a:rPr lang="en-US" baseline="-25000" dirty="0"/>
              <a:t>18,1</a:t>
            </a:r>
            <a:r>
              <a:rPr lang="en-US" dirty="0"/>
              <a:t>; where ‘∨’</a:t>
            </a:r>
          </a:p>
          <a:p>
            <a:pPr marL="365760" lvl="1" indent="0">
              <a:buNone/>
            </a:pPr>
            <a:r>
              <a:rPr lang="en-US" dirty="0"/>
              <a:t> refers to the logical function ‘OR’</a:t>
            </a:r>
          </a:p>
          <a:p>
            <a:pPr lvl="1"/>
            <a:r>
              <a:rPr lang="en-US" b="1" u="sng" dirty="0"/>
              <a:t>Text terms 2:</a:t>
            </a:r>
            <a:r>
              <a:rPr lang="en-US" b="1" dirty="0"/>
              <a:t> </a:t>
            </a:r>
            <a:r>
              <a:rPr lang="en-US" dirty="0"/>
              <a:t>T2 = S</a:t>
            </a:r>
            <a:r>
              <a:rPr lang="en-US" baseline="-25000" dirty="0"/>
              <a:t>1,1</a:t>
            </a:r>
            <a:r>
              <a:rPr lang="en-US" dirty="0"/>
              <a:t> ∨ S</a:t>
            </a:r>
            <a:r>
              <a:rPr lang="en-US" baseline="-25000" dirty="0"/>
              <a:t>1,2</a:t>
            </a:r>
            <a:r>
              <a:rPr lang="en-US" dirty="0"/>
              <a:t> ∨ S</a:t>
            </a:r>
            <a:r>
              <a:rPr lang="en-US" baseline="-25000" dirty="0"/>
              <a:t>2,1</a:t>
            </a:r>
            <a:r>
              <a:rPr lang="en-US" dirty="0"/>
              <a:t> ∨ S</a:t>
            </a:r>
            <a:r>
              <a:rPr lang="en-US" baseline="-25000" dirty="0"/>
              <a:t>2,2</a:t>
            </a:r>
            <a:r>
              <a:rPr lang="en-US" dirty="0"/>
              <a:t> ∨ S</a:t>
            </a:r>
            <a:r>
              <a:rPr lang="en-US" baseline="-25000" dirty="0"/>
              <a:t>3,1</a:t>
            </a:r>
            <a:r>
              <a:rPr lang="en-US" dirty="0"/>
              <a:t> ∨ S</a:t>
            </a:r>
            <a:r>
              <a:rPr lang="en-US" baseline="-25000" dirty="0"/>
              <a:t>3,2</a:t>
            </a:r>
            <a:r>
              <a:rPr lang="en-US" dirty="0"/>
              <a:t> ∨ S</a:t>
            </a:r>
            <a:r>
              <a:rPr lang="en-US" baseline="-25000" dirty="0"/>
              <a:t>4,1</a:t>
            </a:r>
            <a:r>
              <a:rPr lang="en-US" dirty="0"/>
              <a:t> ∨ S</a:t>
            </a:r>
            <a:r>
              <a:rPr lang="en-US" baseline="-25000" dirty="0"/>
              <a:t>4,2</a:t>
            </a:r>
            <a:r>
              <a:rPr lang="en-US" dirty="0"/>
              <a:t> …. S</a:t>
            </a:r>
            <a:r>
              <a:rPr lang="en-US" baseline="-25000" dirty="0"/>
              <a:t>18,1</a:t>
            </a:r>
            <a:r>
              <a:rPr lang="en-US" dirty="0"/>
              <a:t> ∨S</a:t>
            </a:r>
            <a:r>
              <a:rPr lang="en-US" baseline="-25000" dirty="0"/>
              <a:t>18,2</a:t>
            </a:r>
            <a:r>
              <a:rPr lang="en-US" dirty="0"/>
              <a:t> </a:t>
            </a:r>
          </a:p>
          <a:p>
            <a:pPr lvl="1"/>
            <a:r>
              <a:rPr lang="en-US" b="1" u="sng" dirty="0"/>
              <a:t>Text terms 3: </a:t>
            </a:r>
            <a:r>
              <a:rPr lang="en-US" dirty="0"/>
              <a:t>T3 = S</a:t>
            </a:r>
            <a:r>
              <a:rPr lang="en-US" baseline="-25000" dirty="0"/>
              <a:t>1,1</a:t>
            </a:r>
            <a:r>
              <a:rPr lang="en-US" dirty="0"/>
              <a:t> ∨ S</a:t>
            </a:r>
            <a:r>
              <a:rPr lang="en-US" baseline="-25000" dirty="0"/>
              <a:t>1,2</a:t>
            </a:r>
            <a:r>
              <a:rPr lang="en-US" dirty="0"/>
              <a:t> ∨ S</a:t>
            </a:r>
            <a:r>
              <a:rPr lang="en-US" baseline="-25000" dirty="0"/>
              <a:t>1,3</a:t>
            </a:r>
            <a:r>
              <a:rPr lang="en-US" dirty="0"/>
              <a:t> ∨ S</a:t>
            </a:r>
            <a:r>
              <a:rPr lang="en-US" baseline="-25000" dirty="0"/>
              <a:t>2,1</a:t>
            </a:r>
            <a:r>
              <a:rPr lang="en-US" dirty="0"/>
              <a:t> ∨ S</a:t>
            </a:r>
            <a:r>
              <a:rPr lang="en-US" baseline="-25000" dirty="0"/>
              <a:t>2,2</a:t>
            </a:r>
            <a:r>
              <a:rPr lang="en-US" dirty="0"/>
              <a:t> ∨ S</a:t>
            </a:r>
            <a:r>
              <a:rPr lang="en-US" baseline="-25000" dirty="0"/>
              <a:t>2,3</a:t>
            </a:r>
            <a:r>
              <a:rPr lang="en-US" dirty="0"/>
              <a:t> ∨ S</a:t>
            </a:r>
            <a:r>
              <a:rPr lang="en-US" baseline="-25000" dirty="0"/>
              <a:t>3,1  </a:t>
            </a:r>
            <a:r>
              <a:rPr lang="en-US" dirty="0"/>
              <a:t>∨ S</a:t>
            </a:r>
            <a:r>
              <a:rPr lang="en-US" baseline="-25000" dirty="0"/>
              <a:t>3,2</a:t>
            </a:r>
            <a:r>
              <a:rPr lang="en-US" dirty="0"/>
              <a:t> ∨ S</a:t>
            </a:r>
            <a:r>
              <a:rPr lang="en-US" baseline="-25000" dirty="0"/>
              <a:t>3,3</a:t>
            </a:r>
            <a:r>
              <a:rPr lang="en-US" dirty="0"/>
              <a:t> ∨ S</a:t>
            </a:r>
            <a:r>
              <a:rPr lang="en-US" baseline="-25000" dirty="0"/>
              <a:t>4,1</a:t>
            </a:r>
            <a:r>
              <a:rPr lang="en-US" dirty="0"/>
              <a:t> ∨</a:t>
            </a:r>
          </a:p>
          <a:p>
            <a:pPr marL="365760" lvl="1" indent="0">
              <a:buNone/>
            </a:pPr>
            <a:r>
              <a:rPr lang="en-US" dirty="0"/>
              <a:t>		 S</a:t>
            </a:r>
            <a:r>
              <a:rPr lang="en-US" baseline="-25000" dirty="0"/>
              <a:t>4,2</a:t>
            </a:r>
            <a:r>
              <a:rPr lang="en-US" dirty="0"/>
              <a:t> ∨ S</a:t>
            </a:r>
            <a:r>
              <a:rPr lang="en-US" baseline="-25000" dirty="0"/>
              <a:t>4,3</a:t>
            </a:r>
            <a:r>
              <a:rPr lang="en-US" dirty="0"/>
              <a:t> …. S</a:t>
            </a:r>
            <a:r>
              <a:rPr lang="en-US" baseline="-25000" dirty="0"/>
              <a:t>18,1</a:t>
            </a:r>
            <a:r>
              <a:rPr lang="en-US" dirty="0"/>
              <a:t> ∨S</a:t>
            </a:r>
            <a:r>
              <a:rPr lang="en-US" baseline="-25000" dirty="0"/>
              <a:t>18,2</a:t>
            </a:r>
            <a:r>
              <a:rPr lang="en-US" dirty="0"/>
              <a:t> ∨ S</a:t>
            </a:r>
            <a:r>
              <a:rPr lang="en-US" baseline="-25000" dirty="0"/>
              <a:t>18,3</a:t>
            </a:r>
          </a:p>
          <a:p>
            <a:pPr marL="45720" indent="0">
              <a:buNone/>
            </a:pPr>
            <a:endParaRPr lang="en-US" dirty="0"/>
          </a:p>
        </p:txBody>
      </p:sp>
      <p:sp>
        <p:nvSpPr>
          <p:cNvPr id="4" name="Slide Number Placeholder 3">
            <a:extLst>
              <a:ext uri="{FF2B5EF4-FFF2-40B4-BE49-F238E27FC236}">
                <a16:creationId xmlns:a16="http://schemas.microsoft.com/office/drawing/2014/main" id="{157D49B2-33FF-43F3-A648-3528EFC9A5A9}"/>
              </a:ext>
            </a:extLst>
          </p:cNvPr>
          <p:cNvSpPr>
            <a:spLocks noGrp="1"/>
          </p:cNvSpPr>
          <p:nvPr>
            <p:ph type="sldNum" sz="quarter" idx="12"/>
          </p:nvPr>
        </p:nvSpPr>
        <p:spPr/>
        <p:txBody>
          <a:bodyPr/>
          <a:lstStyle/>
          <a:p>
            <a:fld id="{AAEAE4A8-A6E5-453E-B946-FB774B73F48C}" type="slidenum">
              <a:rPr lang="en-US" smtClean="0"/>
              <a:t>6</a:t>
            </a:fld>
            <a:endParaRPr lang="en-US" dirty="0"/>
          </a:p>
        </p:txBody>
      </p:sp>
    </p:spTree>
    <p:extLst>
      <p:ext uri="{BB962C8B-B14F-4D97-AF65-F5344CB8AC3E}">
        <p14:creationId xmlns:p14="http://schemas.microsoft.com/office/powerpoint/2010/main" val="98149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801DB-6096-47C7-AB4B-F3F7735CB6AB}"/>
              </a:ext>
            </a:extLst>
          </p:cNvPr>
          <p:cNvSpPr>
            <a:spLocks noGrp="1"/>
          </p:cNvSpPr>
          <p:nvPr>
            <p:ph type="title"/>
          </p:nvPr>
        </p:nvSpPr>
        <p:spPr/>
        <p:txBody>
          <a:bodyPr anchor="ctr"/>
          <a:lstStyle/>
          <a:p>
            <a:r>
              <a:rPr lang="en-US" dirty="0"/>
              <a:t>Cont’d</a:t>
            </a:r>
          </a:p>
        </p:txBody>
      </p:sp>
      <p:sp>
        <p:nvSpPr>
          <p:cNvPr id="3" name="Content Placeholder 2">
            <a:extLst>
              <a:ext uri="{FF2B5EF4-FFF2-40B4-BE49-F238E27FC236}">
                <a16:creationId xmlns:a16="http://schemas.microsoft.com/office/drawing/2014/main" id="{63C60735-B486-49FD-A44A-399BF9C73BB1}"/>
              </a:ext>
            </a:extLst>
          </p:cNvPr>
          <p:cNvSpPr>
            <a:spLocks noGrp="1"/>
          </p:cNvSpPr>
          <p:nvPr>
            <p:ph idx="1"/>
          </p:nvPr>
        </p:nvSpPr>
        <p:spPr>
          <a:xfrm>
            <a:off x="1065212" y="1676400"/>
            <a:ext cx="9067800" cy="5029200"/>
          </a:xfrm>
        </p:spPr>
        <p:txBody>
          <a:bodyPr>
            <a:normAutofit lnSpcReduction="10000"/>
          </a:bodyPr>
          <a:lstStyle/>
          <a:p>
            <a:r>
              <a:rPr lang="en-US" sz="2200" dirty="0"/>
              <a:t>H0 will be tested by comparing the results of text terms 1 and text terms 2. </a:t>
            </a:r>
          </a:p>
          <a:p>
            <a:r>
              <a:rPr lang="en-US" sz="2200" dirty="0"/>
              <a:t>H1 will be tested by comparing the results of text terms 3 against first text terms 1 and then text terms 2. The multiple tests above are part of our design hypothesis for frame construction. As by these tests, we use the logical condition ‘OR’ or ‘∨’ for the slots. </a:t>
            </a:r>
          </a:p>
          <a:p>
            <a:r>
              <a:rPr lang="en-US" sz="2200" dirty="0"/>
              <a:t>The question is what constitute or best constitute a frame?</a:t>
            </a:r>
          </a:p>
          <a:p>
            <a:r>
              <a:rPr lang="en-US" dirty="0"/>
              <a:t>In order to explore whether all slots need to be included in the search or not:</a:t>
            </a:r>
          </a:p>
          <a:p>
            <a:pPr lvl="1"/>
            <a:r>
              <a:rPr lang="en-US" dirty="0"/>
              <a:t>We plan to develop descriptive statistics about the frequency of occurrence of each term </a:t>
            </a:r>
          </a:p>
          <a:p>
            <a:pPr lvl="1"/>
            <a:r>
              <a:rPr lang="en-US" dirty="0"/>
              <a:t>We will then also develop statistics on the frequency of the slots being filled. </a:t>
            </a:r>
          </a:p>
          <a:p>
            <a:pPr lvl="1"/>
            <a:r>
              <a:rPr lang="en-US" dirty="0"/>
              <a:t>Based on these descriptive statistics, we hope to develop an efficient method for extracting frames form the Twitter stream. </a:t>
            </a:r>
          </a:p>
          <a:p>
            <a:pPr lvl="1"/>
            <a:r>
              <a:rPr lang="en-US" dirty="0"/>
              <a:t>After running the experiment, we can conclude how many slots we need to better represent a frame. </a:t>
            </a:r>
            <a:endParaRPr lang="en-US" sz="2000" dirty="0"/>
          </a:p>
          <a:p>
            <a:endParaRPr lang="en-US" dirty="0"/>
          </a:p>
        </p:txBody>
      </p:sp>
      <p:sp>
        <p:nvSpPr>
          <p:cNvPr id="5" name="Slide Number Placeholder 4">
            <a:extLst>
              <a:ext uri="{FF2B5EF4-FFF2-40B4-BE49-F238E27FC236}">
                <a16:creationId xmlns:a16="http://schemas.microsoft.com/office/drawing/2014/main" id="{743B7F84-BF3C-4238-BC42-B97376563528}"/>
              </a:ext>
            </a:extLst>
          </p:cNvPr>
          <p:cNvSpPr>
            <a:spLocks noGrp="1"/>
          </p:cNvSpPr>
          <p:nvPr>
            <p:ph type="sldNum" sz="quarter" idx="12"/>
          </p:nvPr>
        </p:nvSpPr>
        <p:spPr/>
        <p:txBody>
          <a:bodyPr/>
          <a:lstStyle/>
          <a:p>
            <a:fld id="{AAEAE4A8-A6E5-453E-B946-FB774B73F48C}" type="slidenum">
              <a:rPr lang="en-US" smtClean="0"/>
              <a:t>7</a:t>
            </a:fld>
            <a:endParaRPr lang="en-US" dirty="0"/>
          </a:p>
        </p:txBody>
      </p:sp>
    </p:spTree>
    <p:extLst>
      <p:ext uri="{BB962C8B-B14F-4D97-AF65-F5344CB8AC3E}">
        <p14:creationId xmlns:p14="http://schemas.microsoft.com/office/powerpoint/2010/main" val="339594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A6457-2599-4365-BED7-9296473E4AA2}"/>
              </a:ext>
            </a:extLst>
          </p:cNvPr>
          <p:cNvSpPr>
            <a:spLocks noGrp="1"/>
          </p:cNvSpPr>
          <p:nvPr>
            <p:ph type="title"/>
          </p:nvPr>
        </p:nvSpPr>
        <p:spPr>
          <a:xfrm>
            <a:off x="912812" y="242047"/>
            <a:ext cx="8686801" cy="609600"/>
          </a:xfrm>
        </p:spPr>
        <p:txBody>
          <a:bodyPr/>
          <a:lstStyle/>
          <a:p>
            <a:r>
              <a:rPr lang="en-US" dirty="0"/>
              <a:t>Introduction</a:t>
            </a:r>
          </a:p>
        </p:txBody>
      </p:sp>
      <p:sp>
        <p:nvSpPr>
          <p:cNvPr id="3" name="Content Placeholder 2">
            <a:extLst>
              <a:ext uri="{FF2B5EF4-FFF2-40B4-BE49-F238E27FC236}">
                <a16:creationId xmlns:a16="http://schemas.microsoft.com/office/drawing/2014/main" id="{1EA037FF-87C1-4B27-9D64-E2F75720F38D}"/>
              </a:ext>
            </a:extLst>
          </p:cNvPr>
          <p:cNvSpPr>
            <a:spLocks noGrp="1"/>
          </p:cNvSpPr>
          <p:nvPr>
            <p:ph idx="1"/>
          </p:nvPr>
        </p:nvSpPr>
        <p:spPr>
          <a:xfrm>
            <a:off x="1065212" y="914400"/>
            <a:ext cx="8686801" cy="5105400"/>
          </a:xfrm>
        </p:spPr>
        <p:txBody>
          <a:bodyPr>
            <a:normAutofit lnSpcReduction="10000"/>
          </a:bodyPr>
          <a:lstStyle/>
          <a:p>
            <a:r>
              <a:rPr lang="en-US" dirty="0"/>
              <a:t>PANYNJ and the MTA - New York and northern New Jersey’s transportation infrastructure </a:t>
            </a:r>
          </a:p>
          <a:p>
            <a:r>
              <a:rPr lang="en-US" dirty="0"/>
              <a:t>“Public benefit corporations”: quasi-private corporations that serve the public good </a:t>
            </a:r>
          </a:p>
          <a:p>
            <a:r>
              <a:rPr lang="en-US" dirty="0"/>
              <a:t>Funded by self-issued debt (bonds) and the tolls that they collect. </a:t>
            </a:r>
          </a:p>
          <a:p>
            <a:r>
              <a:rPr lang="en-US" dirty="0"/>
              <a:t>Chronic huge operating deficits: state subsidies and frequent fare increases! </a:t>
            </a:r>
          </a:p>
          <a:p>
            <a:r>
              <a:rPr lang="en-US" dirty="0"/>
              <a:t>Often, interested stakeholders will seek or contribute information at various social media outlets, such as Twitter (Syed et al 2013).</a:t>
            </a:r>
          </a:p>
          <a:p>
            <a:r>
              <a:rPr lang="en-US" b="1" dirty="0">
                <a:solidFill>
                  <a:srgbClr val="FF0000"/>
                </a:solidFill>
              </a:rPr>
              <a:t>The financial problems of the MTA and PANYNJ are becoming likely subjects for social media feeds, such as Twitter. </a:t>
            </a:r>
          </a:p>
          <a:p>
            <a:pPr lvl="1"/>
            <a:r>
              <a:rPr lang="en-US" dirty="0"/>
              <a:t>Potentially meaningful to analysts and other stakeholders</a:t>
            </a:r>
          </a:p>
          <a:p>
            <a:r>
              <a:rPr lang="en-US" dirty="0"/>
              <a:t>We provide structure to this task by implementing FIBO ontology rules to Twitter data feeds about the quasi-public PANYNJ and MTA funds. </a:t>
            </a:r>
          </a:p>
        </p:txBody>
      </p:sp>
      <p:sp>
        <p:nvSpPr>
          <p:cNvPr id="4" name="Slide Number Placeholder 3"/>
          <p:cNvSpPr>
            <a:spLocks noGrp="1"/>
          </p:cNvSpPr>
          <p:nvPr>
            <p:ph type="sldNum" sz="quarter" idx="12"/>
          </p:nvPr>
        </p:nvSpPr>
        <p:spPr/>
        <p:txBody>
          <a:bodyPr/>
          <a:lstStyle/>
          <a:p>
            <a:fld id="{AAEAE4A8-A6E5-453E-B946-FB774B73F48C}" type="slidenum">
              <a:rPr lang="en-US" smtClean="0"/>
              <a:t>8</a:t>
            </a:fld>
            <a:endParaRPr lang="en-US" dirty="0"/>
          </a:p>
        </p:txBody>
      </p:sp>
      <p:sp>
        <p:nvSpPr>
          <p:cNvPr id="6" name="Date Placeholder 5">
            <a:extLst>
              <a:ext uri="{FF2B5EF4-FFF2-40B4-BE49-F238E27FC236}">
                <a16:creationId xmlns:a16="http://schemas.microsoft.com/office/drawing/2014/main" id="{B5A10BE4-FDB6-4EE0-A9E1-8FFBA6BC5AB4}"/>
              </a:ext>
            </a:extLst>
          </p:cNvPr>
          <p:cNvSpPr>
            <a:spLocks noGrp="1"/>
          </p:cNvSpPr>
          <p:nvPr>
            <p:ph type="dt" sz="half" idx="4294967295"/>
          </p:nvPr>
        </p:nvSpPr>
        <p:spPr>
          <a:xfrm>
            <a:off x="6932612" y="6155267"/>
            <a:ext cx="1371600" cy="273049"/>
          </a:xfrm>
          <a:prstGeom prst="rect">
            <a:avLst/>
          </a:prstGeom>
        </p:spPr>
        <p:txBody>
          <a:bodyPr/>
          <a:lstStyle/>
          <a:p>
            <a:endParaRPr lang="en-US" dirty="0"/>
          </a:p>
        </p:txBody>
      </p:sp>
    </p:spTree>
    <p:extLst>
      <p:ext uri="{BB962C8B-B14F-4D97-AF65-F5344CB8AC3E}">
        <p14:creationId xmlns:p14="http://schemas.microsoft.com/office/powerpoint/2010/main" val="113280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A6457-2599-4365-BED7-9296473E4AA2}"/>
              </a:ext>
            </a:extLst>
          </p:cNvPr>
          <p:cNvSpPr>
            <a:spLocks noGrp="1"/>
          </p:cNvSpPr>
          <p:nvPr>
            <p:ph type="title"/>
          </p:nvPr>
        </p:nvSpPr>
        <p:spPr>
          <a:xfrm>
            <a:off x="1045695" y="148708"/>
            <a:ext cx="8686801" cy="1066800"/>
          </a:xfrm>
        </p:spPr>
        <p:txBody>
          <a:bodyPr/>
          <a:lstStyle/>
          <a:p>
            <a:r>
              <a:rPr lang="en-US" dirty="0"/>
              <a:t>Literature Review</a:t>
            </a:r>
            <a:br>
              <a:rPr lang="en-US" dirty="0"/>
            </a:br>
            <a:r>
              <a:rPr lang="en-US" dirty="0"/>
              <a:t>Twitter: Problem identification</a:t>
            </a:r>
          </a:p>
        </p:txBody>
      </p:sp>
      <p:sp>
        <p:nvSpPr>
          <p:cNvPr id="3" name="Content Placeholder 2">
            <a:extLst>
              <a:ext uri="{FF2B5EF4-FFF2-40B4-BE49-F238E27FC236}">
                <a16:creationId xmlns:a16="http://schemas.microsoft.com/office/drawing/2014/main" id="{1EA037FF-87C1-4B27-9D64-E2F75720F38D}"/>
              </a:ext>
            </a:extLst>
          </p:cNvPr>
          <p:cNvSpPr>
            <a:spLocks noGrp="1"/>
          </p:cNvSpPr>
          <p:nvPr>
            <p:ph idx="1"/>
          </p:nvPr>
        </p:nvSpPr>
        <p:spPr>
          <a:xfrm>
            <a:off x="1065212" y="1215508"/>
            <a:ext cx="8686801" cy="4804292"/>
          </a:xfrm>
        </p:spPr>
        <p:txBody>
          <a:bodyPr>
            <a:normAutofit/>
          </a:bodyPr>
          <a:lstStyle/>
          <a:p>
            <a:r>
              <a:rPr lang="en-US" dirty="0"/>
              <a:t>Twitter is an online news and social networking service where users post and interact with posts called “tweets”. </a:t>
            </a:r>
          </a:p>
          <a:p>
            <a:r>
              <a:rPr lang="en-US" dirty="0"/>
              <a:t>Twitter data is usually classified as unstructured big data (Warren et al 2015).</a:t>
            </a:r>
          </a:p>
          <a:p>
            <a:r>
              <a:rPr lang="en-US" dirty="0"/>
              <a:t>Analyzed by businesses, governments, stock market analysts, journalists.</a:t>
            </a:r>
          </a:p>
          <a:p>
            <a:r>
              <a:rPr lang="en-US" b="1" dirty="0">
                <a:solidFill>
                  <a:srgbClr val="FF0000"/>
                </a:solidFill>
              </a:rPr>
              <a:t>Twitter data has been found to be relevant for predictive sentiment analysis (Pak and </a:t>
            </a:r>
            <a:r>
              <a:rPr lang="en-US" b="1" dirty="0" err="1">
                <a:solidFill>
                  <a:srgbClr val="FF0000"/>
                </a:solidFill>
              </a:rPr>
              <a:t>Paroubek</a:t>
            </a:r>
            <a:r>
              <a:rPr lang="en-US" b="1" dirty="0">
                <a:solidFill>
                  <a:srgbClr val="FF0000"/>
                </a:solidFill>
              </a:rPr>
              <a:t> 2010). </a:t>
            </a:r>
            <a:endParaRPr lang="en-US" dirty="0">
              <a:solidFill>
                <a:srgbClr val="FF0000"/>
              </a:solidFill>
            </a:endParaRPr>
          </a:p>
          <a:p>
            <a:r>
              <a:rPr lang="en-US" dirty="0"/>
              <a:t>The process of “structuring” unstructured data or tweets to obtain high quality information about accounting and financial information is challenging as this type of big data is unfamiliar to the profession.</a:t>
            </a:r>
          </a:p>
          <a:p>
            <a:r>
              <a:rPr lang="en-US" b="1" dirty="0">
                <a:solidFill>
                  <a:srgbClr val="FF0000"/>
                </a:solidFill>
              </a:rPr>
              <a:t>Standardized semantic understanding and natural language processing is required to differentiate words and phrases.</a:t>
            </a:r>
          </a:p>
          <a:p>
            <a:endParaRPr lang="en-US" dirty="0"/>
          </a:p>
          <a:p>
            <a:endParaRPr lang="en-US" b="1" dirty="0"/>
          </a:p>
          <a:p>
            <a:endParaRPr lang="en-US" dirty="0"/>
          </a:p>
          <a:p>
            <a:endParaRPr lang="en-US" dirty="0"/>
          </a:p>
        </p:txBody>
      </p:sp>
      <p:pic>
        <p:nvPicPr>
          <p:cNvPr id="5" name="Picture 4" descr="A picture containing vector graphics&#10;&#10;Description generated with high confidence">
            <a:extLst>
              <a:ext uri="{FF2B5EF4-FFF2-40B4-BE49-F238E27FC236}">
                <a16:creationId xmlns:a16="http://schemas.microsoft.com/office/drawing/2014/main" id="{901D7FD7-F308-43DB-8055-24B0F80A8AF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133012" y="5181601"/>
            <a:ext cx="1676400" cy="1343025"/>
          </a:xfrm>
          <a:prstGeom prst="rect">
            <a:avLst/>
          </a:prstGeom>
        </p:spPr>
      </p:pic>
      <p:sp>
        <p:nvSpPr>
          <p:cNvPr id="6" name="TextBox 5">
            <a:extLst>
              <a:ext uri="{FF2B5EF4-FFF2-40B4-BE49-F238E27FC236}">
                <a16:creationId xmlns:a16="http://schemas.microsoft.com/office/drawing/2014/main" id="{34121A58-347A-4C5F-A149-23FB9E2FF657}"/>
              </a:ext>
            </a:extLst>
          </p:cNvPr>
          <p:cNvSpPr txBox="1"/>
          <p:nvPr/>
        </p:nvSpPr>
        <p:spPr>
          <a:xfrm>
            <a:off x="10133012" y="6484186"/>
            <a:ext cx="2133600" cy="369332"/>
          </a:xfrm>
          <a:prstGeom prst="rect">
            <a:avLst/>
          </a:prstGeom>
          <a:noFill/>
          <a:ln>
            <a:solidFill>
              <a:schemeClr val="bg2"/>
            </a:solidFill>
          </a:ln>
        </p:spPr>
        <p:txBody>
          <a:bodyPr wrap="square" rtlCol="0" anchor="ctr" anchorCtr="1">
            <a:spAutoFit/>
          </a:bodyPr>
          <a:lstStyle/>
          <a:p>
            <a:r>
              <a:rPr lang="en-US" sz="900" dirty="0">
                <a:hlinkClick r:id="rId4" tooltip="http://geekykool.com/twitter-considering-increasing-character-count-to-10000"/>
              </a:rPr>
              <a:t>This Photo</a:t>
            </a:r>
            <a:r>
              <a:rPr lang="en-US" sz="900" dirty="0"/>
              <a:t> by Unknown Author is licensed under </a:t>
            </a:r>
            <a:r>
              <a:rPr lang="en-US" sz="900" dirty="0">
                <a:hlinkClick r:id="rId5" tooltip="https://creativecommons.org/licenses/by-nc/3.0/"/>
              </a:rPr>
              <a:t>CC BY-NC</a:t>
            </a:r>
            <a:endParaRPr lang="en-US" sz="900" dirty="0"/>
          </a:p>
        </p:txBody>
      </p:sp>
      <p:sp>
        <p:nvSpPr>
          <p:cNvPr id="4" name="Slide Number Placeholder 3"/>
          <p:cNvSpPr>
            <a:spLocks noGrp="1"/>
          </p:cNvSpPr>
          <p:nvPr>
            <p:ph type="sldNum" sz="quarter" idx="12"/>
          </p:nvPr>
        </p:nvSpPr>
        <p:spPr/>
        <p:txBody>
          <a:bodyPr/>
          <a:lstStyle/>
          <a:p>
            <a:fld id="{AAEAE4A8-A6E5-453E-B946-FB774B73F48C}" type="slidenum">
              <a:rPr lang="en-US" smtClean="0"/>
              <a:t>9</a:t>
            </a:fld>
            <a:endParaRPr lang="en-US" dirty="0"/>
          </a:p>
        </p:txBody>
      </p:sp>
      <p:sp>
        <p:nvSpPr>
          <p:cNvPr id="8" name="Date Placeholder 7">
            <a:extLst>
              <a:ext uri="{FF2B5EF4-FFF2-40B4-BE49-F238E27FC236}">
                <a16:creationId xmlns:a16="http://schemas.microsoft.com/office/drawing/2014/main" id="{2194F901-2263-4E69-A89B-D584D2338499}"/>
              </a:ext>
            </a:extLst>
          </p:cNvPr>
          <p:cNvSpPr>
            <a:spLocks noGrp="1"/>
          </p:cNvSpPr>
          <p:nvPr>
            <p:ph type="dt" sz="half" idx="4294967295"/>
          </p:nvPr>
        </p:nvSpPr>
        <p:spPr>
          <a:xfrm>
            <a:off x="6932612" y="6155267"/>
            <a:ext cx="1371600" cy="273049"/>
          </a:xfrm>
          <a:prstGeom prst="rect">
            <a:avLst/>
          </a:prstGeom>
        </p:spPr>
        <p:txBody>
          <a:bodyPr/>
          <a:lstStyle/>
          <a:p>
            <a:endParaRPr lang="en-US" dirty="0"/>
          </a:p>
        </p:txBody>
      </p:sp>
    </p:spTree>
    <p:extLst>
      <p:ext uri="{BB962C8B-B14F-4D97-AF65-F5344CB8AC3E}">
        <p14:creationId xmlns:p14="http://schemas.microsoft.com/office/powerpoint/2010/main" val="111242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siness strategy presentation">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strategy presentation.potx" id="{A5F13A6F-AB02-4A73-816C-34C20B6AA795}" vid="{DE7FCDCE-56F1-4731-A067-3AC58DCA2BCA}"/>
    </a:ext>
  </a:extLst>
</a:theme>
</file>

<file path=ppt/theme/theme2.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strategy presentation</Template>
  <TotalTime>8402</TotalTime>
  <Words>3358</Words>
  <Application>Microsoft Office PowerPoint</Application>
  <PresentationFormat>Custom</PresentationFormat>
  <Paragraphs>478</Paragraphs>
  <Slides>33</Slides>
  <Notes>32</Notes>
  <HiddenSlides>8</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Century Gothic</vt:lpstr>
      <vt:lpstr>Palatino Linotype</vt:lpstr>
      <vt:lpstr>Times New Roman</vt:lpstr>
      <vt:lpstr>Wingdings</vt:lpstr>
      <vt:lpstr>Business strategy presentation</vt:lpstr>
      <vt:lpstr>Utilizing Social Media: Text Mining Analysis for Government Financial Data</vt:lpstr>
      <vt:lpstr>Abstract</vt:lpstr>
      <vt:lpstr>Abstract</vt:lpstr>
      <vt:lpstr>Introduction:Methodology</vt:lpstr>
      <vt:lpstr>Construct an Efficient Methodology to Extract BI from Twitter Feeds Using FIBO</vt:lpstr>
      <vt:lpstr>Design Hypothesis: </vt:lpstr>
      <vt:lpstr>Cont’d</vt:lpstr>
      <vt:lpstr>Introduction</vt:lpstr>
      <vt:lpstr>Literature Review Twitter: Problem identification</vt:lpstr>
      <vt:lpstr>Otherwise…</vt:lpstr>
      <vt:lpstr>Literature Review  Accounting and ontologies: motivation</vt:lpstr>
      <vt:lpstr>Ontology based accounting research applied to Twitter: Define the objectives of the solution</vt:lpstr>
      <vt:lpstr>Ontology based accounting research applied to Twitter: Define the objectives of the solution</vt:lpstr>
      <vt:lpstr>Derivation of the slot and frame structure: Design and development of an artifact which meets some of the objectives</vt:lpstr>
      <vt:lpstr>Derivation of the slot and frame structure: Design and development of an artifact which meets some of the objectives</vt:lpstr>
      <vt:lpstr>Derivation of the slot and frame structure: Design and development of an artifact which meets some of the objectives</vt:lpstr>
      <vt:lpstr>Derivation of the slot and frame structure: Design and development of an artifact which meets some of the objectives</vt:lpstr>
      <vt:lpstr>Derivation of the slot and frame structure: Design and development of an artifact which meets some of the objectives</vt:lpstr>
      <vt:lpstr>Derivation of the slot and frame structure: Design and development of an artifact which meets some of the objectives</vt:lpstr>
      <vt:lpstr>Derivation of the slot and frame structure: Design and development of an artifact which meets some of the objectives</vt:lpstr>
      <vt:lpstr>Derivation of the slot and frame structure: Design and development of an artifact which meets some of the objectives</vt:lpstr>
      <vt:lpstr>Demonstration of the system: Implementation of the twitter feed</vt:lpstr>
      <vt:lpstr>Demonstration of the validation: Implementation of the twitter feed system</vt:lpstr>
      <vt:lpstr>Demonstration of the validation: Implementation of the twitter feed system</vt:lpstr>
      <vt:lpstr>Demonstration of the validation: Implementation of the twitter feed system</vt:lpstr>
      <vt:lpstr>Initial validation of the implemented system on a real twitter feed</vt:lpstr>
      <vt:lpstr>Initial validation of the system on a real twitter Feed: Illustration of some of the findings – naïve keywords</vt:lpstr>
      <vt:lpstr>FIBO synonyms for the system on a real twitter feed</vt:lpstr>
      <vt:lpstr>Initial validation of the system on a real twitter Feed: Illustration of some of the findings – naïve keywords vs. FIBO Terms Search</vt:lpstr>
      <vt:lpstr>Construction of The Frame-Based System:  </vt:lpstr>
      <vt:lpstr>Conclusions, future research, and take-aways</vt:lpstr>
      <vt:lpstr>Conclusions, future research, and take-aways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Utilizing Social Media: Text Mining Analysis for Government Financial Data</dc:title>
  <dc:creator>Zamil AlZamil</dc:creator>
  <cp:keywords>FIBO Presentation</cp:keywords>
  <cp:lastModifiedBy>Zamil AlZamil</cp:lastModifiedBy>
  <cp:revision>154</cp:revision>
  <dcterms:created xsi:type="dcterms:W3CDTF">2018-03-06T21:12:44Z</dcterms:created>
  <dcterms:modified xsi:type="dcterms:W3CDTF">2018-11-03T12:08:30Z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74069400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